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08" r:id="rId4"/>
    <p:sldId id="309" r:id="rId5"/>
    <p:sldId id="310" r:id="rId6"/>
    <p:sldId id="321" r:id="rId7"/>
    <p:sldId id="267" r:id="rId8"/>
    <p:sldId id="266" r:id="rId9"/>
    <p:sldId id="315" r:id="rId10"/>
    <p:sldId id="313" r:id="rId11"/>
    <p:sldId id="278" r:id="rId12"/>
    <p:sldId id="260" r:id="rId13"/>
    <p:sldId id="280" r:id="rId14"/>
    <p:sldId id="292" r:id="rId15"/>
    <p:sldId id="293" r:id="rId16"/>
    <p:sldId id="294" r:id="rId17"/>
    <p:sldId id="295" r:id="rId18"/>
    <p:sldId id="316" r:id="rId19"/>
    <p:sldId id="317" r:id="rId20"/>
    <p:sldId id="286" r:id="rId21"/>
    <p:sldId id="318" r:id="rId22"/>
    <p:sldId id="322" r:id="rId23"/>
    <p:sldId id="323" r:id="rId24"/>
    <p:sldId id="297" r:id="rId25"/>
    <p:sldId id="299" r:id="rId26"/>
    <p:sldId id="302" r:id="rId27"/>
    <p:sldId id="303" r:id="rId28"/>
    <p:sldId id="304" r:id="rId29"/>
    <p:sldId id="305" r:id="rId30"/>
    <p:sldId id="307" r:id="rId31"/>
    <p:sldId id="319" r:id="rId32"/>
    <p:sldId id="32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yush Rai" initials="PR" lastIdx="1" clrIdx="0">
    <p:extLst>
      <p:ext uri="{19B8F6BF-5375-455C-9EA6-DF929625EA0E}">
        <p15:presenceInfo xmlns:p15="http://schemas.microsoft.com/office/powerpoint/2012/main" userId="S-1-5-21-1815594393-203851566-3239315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3287"/>
    <a:srgbClr val="629E90"/>
    <a:srgbClr val="060AB2"/>
    <a:srgbClr val="1D6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6" autoAdjust="0"/>
    <p:restoredTop sz="94660"/>
  </p:normalViewPr>
  <p:slideViewPr>
    <p:cSldViewPr snapToGrid="0">
      <p:cViewPr varScale="1">
        <p:scale>
          <a:sx n="97" d="100"/>
          <a:sy n="97" d="100"/>
        </p:scale>
        <p:origin x="5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079FB-1158-44A5-81BA-70742E8B8B87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C2274-7721-4180-95CA-BE03DFC6FB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32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2E8B-E765-4F58-A257-0E1E2EC1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0D9F0-86A6-48DF-B30E-B84487765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9CD7-9DDA-4CF9-AA93-4DE94EF0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955A-2DC5-4511-A53D-598F496EDEEE}" type="datetime1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422E9-1D05-4AD0-BFC0-2527F712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B85C-0DA1-4C64-8F01-7A91FEF1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45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521F-28F4-406E-9485-88EB85F4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819DE-9E94-437E-8A68-6E165BAA9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72149-A870-4DC0-8F9C-DDB1FD582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4BED7-7934-4480-A6EE-DA895423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F262-89E0-4714-A1CF-8A83C222FB9B}" type="datetime1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CB16A-A6D8-4778-B7F0-21B6BFD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54C42-23E8-4F2C-AC3E-A5BBDF4E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17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F842-6D8B-4C86-8F39-4F97C9A0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9E737-F70E-42FA-A4AC-876FA6F16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1A242-E710-4C98-92C7-184F6C18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AA5C-2D5F-4D58-9A50-D19B643441D4}" type="datetime1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3ABB8-F14F-4280-A105-4070853E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30805-AFD9-468A-8350-47B0059B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1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CE3C8-84F1-4290-9648-5C9E9A232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FA146-680D-4C44-80AE-61ACEA18E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229F1-7D33-4055-BCFB-C0B4E177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1576-788D-4E35-9930-DF0255718A2B}" type="datetime1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8B88A-8C21-46C7-8EDF-2F9AEE5A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08B-689D-4C89-B6D0-6D893F5C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70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85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27FE-0F44-497F-BF33-83303D14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BBA3-F0E8-4C36-916A-E54529F1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6D18-BB11-4BFD-9E7A-8DFB408A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7B4F-85E2-411C-AFB6-1A374A5D39B8}" type="datetime1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F1CC-7685-4FAD-B5F7-982834C4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F9D9-79E8-4C23-9200-19A6857E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19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6550-E91F-4D00-83FE-94375199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5A4F-9318-4630-A9C7-16E2FD6AF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5E241-2474-417E-B544-69CF28611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49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4DE6-F5FA-4EAA-848D-A77AAE5B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8C00C-37B0-705B-60EA-9AF3B6CA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76463-DA8A-478C-9FC8-00C83590963D}" type="datetime1">
              <a:rPr lang="en-IN" smtClean="0"/>
              <a:t>01-08-2024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7435-2B6B-F9C3-9A4E-A7EBB5BD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83EE0-0FFE-7317-6147-89715EE0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18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0B88-78D9-4019-8BFF-8F7C0DCD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0B707-0551-48AD-BAF3-CE20FCE9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066B9-A417-4624-91D6-6D6295C21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A6971-440D-4631-80F7-B3123104A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84CD4-B32C-429C-8FDB-C3993DE51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11BC8-FB4C-4B9C-8A71-BB4D1F6A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71E0-72C8-4CC8-AE53-DCEAAFB58B8B}" type="datetime1">
              <a:rPr lang="en-IN" smtClean="0"/>
              <a:t>01-08-2024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3E117-C4A9-4FF3-9C91-FFD40695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9C272-E75C-4778-96BF-8B2BC996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60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DEF5-DE48-45E6-AB10-8EDCE19D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1AE6-4821-4359-BA0A-71E21BF0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99225-93B0-4D75-98A5-1AA74F5D545B}" type="datetime1">
              <a:rPr lang="en-IN" smtClean="0"/>
              <a:t>01-08-2024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27195-022D-4F59-91AC-F6EF60F0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DE4F-8C95-4584-8FBF-AF73E2F5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3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7068-89ED-42F9-9A72-92111C5A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8A65-8968-44A1-8A19-3117F08B5A38}" type="datetime1">
              <a:rPr lang="en-IN" smtClean="0"/>
              <a:t>01-08-2024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62B2C-1FE1-496D-9296-45C99FB4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FDE75-9B7A-49B3-9B56-47588999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04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39A8-6449-4746-8F81-EF24B312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EEFD-9C86-41A8-9E20-FB51AE36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D5B7E-7597-4AD6-A029-CB20B9FBF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E2B30-B4F2-4EC2-B501-40677FFA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029C-FE30-49AA-946C-8160924AD21C}" type="datetime1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346B0-D5A7-4730-8667-0678E784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53FD6-F916-41FC-BA8C-069D6DA0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5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B49AE5-850C-4D68-B1A0-D1411569DCF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313" y="5372525"/>
            <a:ext cx="1224973" cy="1166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7CEE4-2B80-48B3-9B66-3F5A2C62C75F}"/>
              </a:ext>
            </a:extLst>
          </p:cNvPr>
          <p:cNvSpPr txBox="1"/>
          <p:nvPr userDrawn="1"/>
        </p:nvSpPr>
        <p:spPr>
          <a:xfrm>
            <a:off x="10456460" y="6492875"/>
            <a:ext cx="173554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CS771: Intro to ML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DB4A9-B55E-4623-A2D9-A87B7B55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FFDC-2115-4CD1-967C-545001D0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F888-538C-4F90-BE4E-FDD77BCBC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76463-DA8A-478C-9FC8-00C83590963D}" type="datetime1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DA8E-891B-4E76-B24D-670B7EB4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AB6D-2CD0-4185-A303-317BFF96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12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gi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hyperlink" Target="http://www.pngtree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7.png"/><Relationship Id="rId11" Type="http://schemas.openxmlformats.org/officeDocument/2006/relationships/hyperlink" Target="https://www.pinclipart.com/" TargetMode="External"/><Relationship Id="rId5" Type="http://schemas.openxmlformats.org/officeDocument/2006/relationships/image" Target="../media/image36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7.png"/><Relationship Id="rId11" Type="http://schemas.openxmlformats.org/officeDocument/2006/relationships/image" Target="../media/image42.gif"/><Relationship Id="rId5" Type="http://schemas.openxmlformats.org/officeDocument/2006/relationships/image" Target="../media/image36.png"/><Relationship Id="rId10" Type="http://schemas.openxmlformats.org/officeDocument/2006/relationships/hyperlink" Target="http://www.pngtree.com/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s://www.pinclipart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cs771-a2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hyperlink" Target="mailto:piyush@cse.iitk.ac.in" TargetMode="External"/><Relationship Id="rId4" Type="http://schemas.openxmlformats.org/officeDocument/2006/relationships/hyperlink" Target="https://tinyurl.com/cs771-a24-piazzasignu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45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80.png"/><Relationship Id="rId11" Type="http://schemas.openxmlformats.org/officeDocument/2006/relationships/image" Target="../media/image161.png"/><Relationship Id="rId5" Type="http://schemas.openxmlformats.org/officeDocument/2006/relationships/image" Target="../media/image141.png"/><Relationship Id="rId10" Type="http://schemas.openxmlformats.org/officeDocument/2006/relationships/image" Target="../media/image2.png"/><Relationship Id="rId4" Type="http://schemas.openxmlformats.org/officeDocument/2006/relationships/image" Target="../media/image46.png"/><Relationship Id="rId9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50.png"/><Relationship Id="rId7" Type="http://schemas.openxmlformats.org/officeDocument/2006/relationships/image" Target="../media/image2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2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Relationship Id="rId9" Type="http://schemas.openxmlformats.org/officeDocument/2006/relationships/image" Target="../media/image3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9E328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AC89-BE04-43C0-8DE4-613238CF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357" y="3093432"/>
            <a:ext cx="10877550" cy="86201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  <a:t>Course Logistics and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059B3-A292-45C9-BE13-9562DE36C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6763" y="4830266"/>
            <a:ext cx="6282137" cy="1153276"/>
          </a:xfrm>
        </p:spPr>
        <p:txBody>
          <a:bodyPr>
            <a:normAutofit fontScale="85000" lnSpcReduction="10000"/>
          </a:bodyPr>
          <a:lstStyle/>
          <a:p>
            <a:r>
              <a:rPr lang="en-IN" sz="3200" dirty="0">
                <a:solidFill>
                  <a:schemeClr val="bg1"/>
                </a:solidFill>
                <a:latin typeface="Garamond" panose="02020404030301010803" pitchFamily="18" charset="0"/>
              </a:rPr>
              <a:t>CS771: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332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9"/>
    </mc:Choice>
    <mc:Fallback xmlns="">
      <p:transition spd="slow" advTm="323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ML: Some Success Stories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AutoShape 4" descr="Self-driving car">
            <a:extLst>
              <a:ext uri="{FF2B5EF4-FFF2-40B4-BE49-F238E27FC236}">
                <a16:creationId xmlns:a16="http://schemas.microsoft.com/office/drawing/2014/main" id="{A33F0E0F-D407-376C-9061-8701EDFEB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9319" y="33244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EBDBDAA-6674-7058-BD61-28D446151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006" y="1395729"/>
            <a:ext cx="3377512" cy="22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4EFE60-4937-EA61-4A14-0A6B6FC85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9" y="1416637"/>
            <a:ext cx="3516982" cy="2212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74E316-9F5B-58FF-EE77-CE1BB8F2F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598" y="1395729"/>
            <a:ext cx="3882721" cy="22191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2665CA-8F91-5B81-D188-1CCEA8EF8366}"/>
              </a:ext>
            </a:extLst>
          </p:cNvPr>
          <p:cNvSpPr txBox="1"/>
          <p:nvPr/>
        </p:nvSpPr>
        <p:spPr>
          <a:xfrm>
            <a:off x="4834742" y="1047305"/>
            <a:ext cx="211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Autonomous Driving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E73CC-DEC2-4A3A-5521-B10842D43C9B}"/>
              </a:ext>
            </a:extLst>
          </p:cNvPr>
          <p:cNvSpPr txBox="1"/>
          <p:nvPr/>
        </p:nvSpPr>
        <p:spPr>
          <a:xfrm>
            <a:off x="868986" y="1047305"/>
            <a:ext cx="280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Protein Structure Prediction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331CC-DEBE-E7C2-DE9A-CE91EF7B637A}"/>
              </a:ext>
            </a:extLst>
          </p:cNvPr>
          <p:cNvSpPr txBox="1"/>
          <p:nvPr/>
        </p:nvSpPr>
        <p:spPr>
          <a:xfrm>
            <a:off x="8102185" y="1039985"/>
            <a:ext cx="330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AI Generated Digital Art (Dall E 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CC0189-F666-0962-7883-EE5808DBABE9}"/>
              </a:ext>
            </a:extLst>
          </p:cNvPr>
          <p:cNvSpPr txBox="1"/>
          <p:nvPr/>
        </p:nvSpPr>
        <p:spPr>
          <a:xfrm>
            <a:off x="50006" y="6629582"/>
            <a:ext cx="1994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Digital art pic credit: David </a:t>
            </a:r>
            <a:r>
              <a:rPr lang="en-IN" sz="1000" dirty="0" err="1"/>
              <a:t>Schnurr</a:t>
            </a:r>
            <a:endParaRPr lang="en-IN" sz="1000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70AFA3FD-36A1-F99C-F256-E42FE49D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79" y="4250246"/>
            <a:ext cx="6789594" cy="217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253215-FBD2-653B-0A54-F0E402F36F7A}"/>
              </a:ext>
            </a:extLst>
          </p:cNvPr>
          <p:cNvSpPr txBox="1"/>
          <p:nvPr/>
        </p:nvSpPr>
        <p:spPr>
          <a:xfrm>
            <a:off x="2044463" y="3870068"/>
            <a:ext cx="289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Real-time Speech Translation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1F3E8D-DD02-FDE0-2F4C-64A68735D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404" y="4246285"/>
            <a:ext cx="3453669" cy="23283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2ADA0D-C95B-91C3-D36A-23DAB3F1E25E}"/>
              </a:ext>
            </a:extLst>
          </p:cNvPr>
          <p:cNvSpPr txBox="1"/>
          <p:nvPr/>
        </p:nvSpPr>
        <p:spPr>
          <a:xfrm>
            <a:off x="8579315" y="3878912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Conversational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89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10"/>
    </mc:Choice>
    <mc:Fallback xmlns="">
      <p:transition spd="slow" advTm="6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8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Key Enablers for Modern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5A8499-790D-4499-A2F4-B82640A99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296548"/>
            <a:ext cx="11018178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Availability of large amounts of data to train ML models</a:t>
            </a: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Increased computing power (e.g., GPUs)</a:t>
            </a: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</p:txBody>
      </p:sp>
      <p:pic>
        <p:nvPicPr>
          <p:cNvPr id="8" name="Picture 2" descr="Image result for imagenet">
            <a:extLst>
              <a:ext uri="{FF2B5EF4-FFF2-40B4-BE49-F238E27FC236}">
                <a16:creationId xmlns:a16="http://schemas.microsoft.com/office/drawing/2014/main" id="{2AC1A8AF-1443-41D1-94D2-F9088C51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77" y="1965346"/>
            <a:ext cx="4031785" cy="161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gpu deep learning">
            <a:extLst>
              <a:ext uri="{FF2B5EF4-FFF2-40B4-BE49-F238E27FC236}">
                <a16:creationId xmlns:a16="http://schemas.microsoft.com/office/drawing/2014/main" id="{ACEC287D-B088-46FD-A91E-5DA8E388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667" y="4342553"/>
            <a:ext cx="3739333" cy="196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CF22523-1120-1080-C663-24CC6FAD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745869"/>
            <a:ext cx="3739333" cy="205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05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13"/>
    </mc:Choice>
    <mc:Fallback xmlns="">
      <p:transition spd="slow" advTm="71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ML: A Simple Illustration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0935" y="136939"/>
            <a:ext cx="58582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F909E7-FFB1-4190-A5DD-7B0CB64980C3}"/>
              </a:ext>
            </a:extLst>
          </p:cNvPr>
          <p:cNvSpPr/>
          <p:nvPr/>
        </p:nvSpPr>
        <p:spPr>
          <a:xfrm>
            <a:off x="4191990" y="2861953"/>
            <a:ext cx="1002010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6F37DF-A8F6-4D06-9A8C-ABDF4781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3" y="1216081"/>
            <a:ext cx="11012424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ML enables intelligent systems to be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data-driven</a:t>
            </a:r>
            <a:r>
              <a:rPr lang="en-IN" dirty="0">
                <a:latin typeface="Abadi Extra Light" panose="020B0204020104020204" pitchFamily="34" charset="0"/>
              </a:rPr>
              <a:t> rather than </a:t>
            </a:r>
            <a:r>
              <a:rPr lang="en-IN" dirty="0">
                <a:solidFill>
                  <a:srgbClr val="FF0000"/>
                </a:solidFill>
                <a:latin typeface="Abadi Extra Light" panose="020B0204020104020204" pitchFamily="34" charset="0"/>
              </a:rPr>
              <a:t>rule-driven</a:t>
            </a: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How: By supplying </a:t>
            </a:r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training data </a:t>
            </a:r>
            <a:r>
              <a:rPr lang="en-IN" dirty="0">
                <a:latin typeface="Abadi Extra Light" panose="020B0204020104020204" pitchFamily="34" charset="0"/>
              </a:rPr>
              <a:t>and building </a:t>
            </a:r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statistical models </a:t>
            </a:r>
            <a:r>
              <a:rPr lang="en-IN" dirty="0">
                <a:latin typeface="Abadi Extra Light" panose="020B0204020104020204" pitchFamily="34" charset="0"/>
              </a:rPr>
              <a:t>of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Pictorial illustration of an ML model for binary classification: 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1DD2DBD-2044-4419-BCFA-59C278D01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53" y="3981613"/>
            <a:ext cx="534511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0F025-752A-40C4-A074-87D4EB32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3" y="4642643"/>
            <a:ext cx="490717" cy="51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61338D1-9A44-427D-993B-82B48892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49" y="3423298"/>
            <a:ext cx="537637" cy="5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6A0E9D11-1E13-45E8-A6D9-CE318C89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32" y="4363136"/>
            <a:ext cx="516717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62A80B64-DCD2-474A-A2F6-72821E65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164" y="5277263"/>
            <a:ext cx="534511" cy="5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C5703A32-4390-4C22-B72E-AE95C7FC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68" y="5522607"/>
            <a:ext cx="584295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82C768A6-D6BB-4388-8147-E0EF9306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408" y="4685929"/>
            <a:ext cx="534416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A95A3C74-48CA-4E7E-AB2B-748615A07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497" y="3881025"/>
            <a:ext cx="537472" cy="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4F5B2207-93CE-4A10-98D7-C1E9F704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22" y="4301780"/>
            <a:ext cx="471837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>
            <a:extLst>
              <a:ext uri="{FF2B5EF4-FFF2-40B4-BE49-F238E27FC236}">
                <a16:creationId xmlns:a16="http://schemas.microsoft.com/office/drawing/2014/main" id="{A8D884EF-D22B-44B5-8E36-845B715B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735" y="3653786"/>
            <a:ext cx="494572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40051A-EE57-44B2-B068-EDF00CE99F34}"/>
              </a:ext>
            </a:extLst>
          </p:cNvPr>
          <p:cNvCxnSpPr>
            <a:cxnSpLocks/>
          </p:cNvCxnSpPr>
          <p:nvPr/>
        </p:nvCxnSpPr>
        <p:spPr>
          <a:xfrm flipH="1">
            <a:off x="3855285" y="3442445"/>
            <a:ext cx="1654139" cy="2614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D161CA-B542-4183-A8A3-930A11EEBF58}"/>
              </a:ext>
            </a:extLst>
          </p:cNvPr>
          <p:cNvSpPr txBox="1"/>
          <p:nvPr/>
        </p:nvSpPr>
        <p:spPr>
          <a:xfrm>
            <a:off x="4627812" y="2929401"/>
            <a:ext cx="5994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Abadi Extra Light" panose="020B0204020104020204" pitchFamily="34" charset="0"/>
              </a:rPr>
              <a:t>A Linear Classifier (the statistical model)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760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74"/>
    </mc:Choice>
    <mc:Fallback xmlns="">
      <p:transition spd="slow" advTm="137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ML: A Simple Illustration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0935" y="136939"/>
            <a:ext cx="58582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6F37DF-A8F6-4D06-9A8C-ABDF4781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3" y="1216081"/>
            <a:ext cx="11012424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ML enables intelligent systems to be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data-driven</a:t>
            </a:r>
            <a:r>
              <a:rPr lang="en-IN" dirty="0">
                <a:latin typeface="Abadi Extra Light" panose="020B0204020104020204" pitchFamily="34" charset="0"/>
              </a:rPr>
              <a:t> rather than </a:t>
            </a:r>
            <a:r>
              <a:rPr lang="en-IN" dirty="0">
                <a:solidFill>
                  <a:srgbClr val="FF0000"/>
                </a:solidFill>
                <a:latin typeface="Abadi Extra Light" panose="020B0204020104020204" pitchFamily="34" charset="0"/>
              </a:rPr>
              <a:t>rule-driven</a:t>
            </a: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How: By supplying </a:t>
            </a:r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training data </a:t>
            </a:r>
            <a:r>
              <a:rPr lang="en-IN" dirty="0">
                <a:latin typeface="Abadi Extra Light" panose="020B0204020104020204" pitchFamily="34" charset="0"/>
              </a:rPr>
              <a:t>and building </a:t>
            </a:r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statistical models </a:t>
            </a:r>
            <a:r>
              <a:rPr lang="en-IN" dirty="0">
                <a:latin typeface="Abadi Extra Light" panose="020B0204020104020204" pitchFamily="34" charset="0"/>
              </a:rPr>
              <a:t>of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Pictorial illustration of an ML model for binary classification: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FE10E-2932-437B-9359-01C736CD8322}"/>
              </a:ext>
            </a:extLst>
          </p:cNvPr>
          <p:cNvSpPr/>
          <p:nvPr/>
        </p:nvSpPr>
        <p:spPr>
          <a:xfrm>
            <a:off x="4191990" y="2861953"/>
            <a:ext cx="1002010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4361174-FB1D-43A4-9BDC-99EBFE22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39" y="3429000"/>
            <a:ext cx="82391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A0EADA3C-B5E4-4261-ADF3-54817772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499" y="5919831"/>
            <a:ext cx="534511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CE693934-DD94-4EB4-BA7A-77E9CF60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38" y="5976033"/>
            <a:ext cx="490717" cy="51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4BBD33FD-2A60-4B7B-AD95-29D24D54F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78" y="5934560"/>
            <a:ext cx="537637" cy="5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A3DCEF36-570D-445F-A3F9-6DECA26E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522" y="5961362"/>
            <a:ext cx="516717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0DCD2D1B-5F7C-414D-AFDD-AE45A296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98" y="5937965"/>
            <a:ext cx="534511" cy="5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973A44B3-6B91-4B17-9852-0FDAFF34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9" y="5943663"/>
            <a:ext cx="584295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C254719B-CF92-40F5-864F-56319DE2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76" y="5937965"/>
            <a:ext cx="534416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0E2CA889-43D2-4ACE-B798-4C29382D5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92" y="5923831"/>
            <a:ext cx="537472" cy="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>
            <a:extLst>
              <a:ext uri="{FF2B5EF4-FFF2-40B4-BE49-F238E27FC236}">
                <a16:creationId xmlns:a16="http://schemas.microsoft.com/office/drawing/2014/main" id="{124BFD6C-34D2-4951-8931-A1972833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241" y="5936403"/>
            <a:ext cx="471837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2">
            <a:extLst>
              <a:ext uri="{FF2B5EF4-FFF2-40B4-BE49-F238E27FC236}">
                <a16:creationId xmlns:a16="http://schemas.microsoft.com/office/drawing/2014/main" id="{52CFAA31-49E5-4F41-82C5-F8E9F1EC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166" y="5954102"/>
            <a:ext cx="494572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82B1CFC-3CD4-4A9D-8EEB-E5F96D0B0C8B}"/>
              </a:ext>
            </a:extLst>
          </p:cNvPr>
          <p:cNvSpPr txBox="1"/>
          <p:nvPr/>
        </p:nvSpPr>
        <p:spPr>
          <a:xfrm>
            <a:off x="7884509" y="3946991"/>
            <a:ext cx="166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P(“</a:t>
            </a:r>
            <a:r>
              <a:rPr lang="en-IN" dirty="0" err="1"/>
              <a:t>dog”|image</a:t>
            </a:r>
            <a:r>
              <a:rPr lang="en-IN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AA6F7-E42F-41F3-99E8-D0635D6222B9}"/>
              </a:ext>
            </a:extLst>
          </p:cNvPr>
          <p:cNvSpPr txBox="1"/>
          <p:nvPr/>
        </p:nvSpPr>
        <p:spPr>
          <a:xfrm>
            <a:off x="1590035" y="4049772"/>
            <a:ext cx="15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P(“cat”|image)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8172999E-C313-4DE6-85A3-794379EA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136" y="5961361"/>
            <a:ext cx="535974" cy="5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0E87E43-8C73-4957-8ABB-323681634AD7}"/>
              </a:ext>
            </a:extLst>
          </p:cNvPr>
          <p:cNvSpPr txBox="1"/>
          <p:nvPr/>
        </p:nvSpPr>
        <p:spPr>
          <a:xfrm>
            <a:off x="4627812" y="2929401"/>
            <a:ext cx="6879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Abadi Extra Light" panose="020B0204020104020204" pitchFamily="34" charset="0"/>
              </a:rPr>
              <a:t>A Probabilistic Classifier (the statistical model)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103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31"/>
    </mc:Choice>
    <mc:Fallback xmlns="">
      <p:transition spd="slow" advTm="9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ML: The Exam Analogy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1DF4C8E-2FB0-4CA2-9D9A-034196FC9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It’s the performance on the D-day which matters</a:t>
            </a: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In an exam, our success is measured based on how well we did on the questions in the test (not on the questions we practiced on)</a:t>
            </a: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Likewise, in ML, success of the learned model is measured based on how well it predicts/fits the future 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test data </a:t>
            </a:r>
            <a:r>
              <a:rPr lang="en-GB" sz="2600" dirty="0">
                <a:latin typeface="Abadi Extra Light" panose="020B0204020104020204" pitchFamily="34" charset="0"/>
              </a:rPr>
              <a:t>(not the training data)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F68102-CE26-42CA-B402-17D5BD57CAF1}"/>
              </a:ext>
            </a:extLst>
          </p:cNvPr>
          <p:cNvSpPr/>
          <p:nvPr/>
        </p:nvSpPr>
        <p:spPr>
          <a:xfrm>
            <a:off x="2325553" y="4695140"/>
            <a:ext cx="7620000" cy="1676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In Machine Learning, </a:t>
            </a:r>
            <a:r>
              <a:rPr lang="en-IN" sz="2800" dirty="0">
                <a:solidFill>
                  <a:srgbClr val="FF0000"/>
                </a:solidFill>
              </a:rPr>
              <a:t>generalization performance </a:t>
            </a:r>
            <a:r>
              <a:rPr lang="en-IN" sz="2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IN" sz="2800" dirty="0">
                <a:solidFill>
                  <a:schemeClr val="tx1"/>
                </a:solidFill>
              </a:rPr>
              <a:t>on the test data matters</a:t>
            </a:r>
          </a:p>
          <a:p>
            <a:pPr algn="ctr"/>
            <a:r>
              <a:rPr lang="en-IN" sz="2800" dirty="0">
                <a:solidFill>
                  <a:schemeClr val="tx1"/>
                </a:solidFill>
              </a:rPr>
              <a:t>(we should not “overfit” on training data)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74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02"/>
    </mc:Choice>
    <mc:Fallback xmlns="">
      <p:transition spd="slow" advTm="66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A Loose Taxonomy of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FE2FDF5E-2EFD-40E5-812B-E4D393F2B13B}"/>
              </a:ext>
            </a:extLst>
          </p:cNvPr>
          <p:cNvSpPr>
            <a:spLocks noChangeAspect="1"/>
          </p:cNvSpPr>
          <p:nvPr/>
        </p:nvSpPr>
        <p:spPr>
          <a:xfrm>
            <a:off x="4868719" y="2958023"/>
            <a:ext cx="1641600" cy="1641600"/>
          </a:xfrm>
          <a:prstGeom prst="ellipse">
            <a:avLst/>
          </a:prstGeom>
          <a:solidFill>
            <a:srgbClr val="FF99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E642F54F-393E-4868-BA3B-20BA9E34448B}"/>
              </a:ext>
            </a:extLst>
          </p:cNvPr>
          <p:cNvSpPr txBox="1">
            <a:spLocks noChangeAspect="1"/>
          </p:cNvSpPr>
          <p:nvPr/>
        </p:nvSpPr>
        <p:spPr>
          <a:xfrm>
            <a:off x="5125561" y="3479188"/>
            <a:ext cx="1207564" cy="69720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2000" b="0" strike="noStrike" spc="-1" dirty="0">
                <a:latin typeface="Arial"/>
              </a:rPr>
              <a:t>Machine Learning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13D48D48-1420-4889-A0A5-210808D495AE}"/>
              </a:ext>
            </a:extLst>
          </p:cNvPr>
          <p:cNvSpPr>
            <a:spLocks noChangeAspect="1"/>
          </p:cNvSpPr>
          <p:nvPr/>
        </p:nvSpPr>
        <p:spPr>
          <a:xfrm>
            <a:off x="3140593" y="2193241"/>
            <a:ext cx="1252800" cy="1252800"/>
          </a:xfrm>
          <a:prstGeom prst="ellipse">
            <a:avLst/>
          </a:prstGeom>
          <a:solidFill>
            <a:srgbClr val="3399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7" name="TextShape 4">
            <a:extLst>
              <a:ext uri="{FF2B5EF4-FFF2-40B4-BE49-F238E27FC236}">
                <a16:creationId xmlns:a16="http://schemas.microsoft.com/office/drawing/2014/main" id="{6C66BB42-517D-47DE-939E-FC314EAA2AD2}"/>
              </a:ext>
            </a:extLst>
          </p:cNvPr>
          <p:cNvSpPr txBox="1">
            <a:spLocks noChangeAspect="1"/>
          </p:cNvSpPr>
          <p:nvPr/>
        </p:nvSpPr>
        <p:spPr>
          <a:xfrm>
            <a:off x="3040819" y="2534212"/>
            <a:ext cx="1353689" cy="60480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1400" b="0" strike="noStrike" spc="-1" dirty="0">
                <a:latin typeface="Arial"/>
              </a:rPr>
              <a:t>Supervised </a:t>
            </a:r>
          </a:p>
          <a:p>
            <a:pPr algn="ctr"/>
            <a:r>
              <a:rPr lang="en-IN" sz="1400" b="0" strike="noStrike" spc="-1" dirty="0">
                <a:latin typeface="Arial"/>
              </a:rPr>
              <a:t>  Learning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5B5F21C0-38C7-4CB8-AFEE-159B7E60EEBA}"/>
              </a:ext>
            </a:extLst>
          </p:cNvPr>
          <p:cNvSpPr>
            <a:spLocks noChangeAspect="1"/>
          </p:cNvSpPr>
          <p:nvPr/>
        </p:nvSpPr>
        <p:spPr>
          <a:xfrm>
            <a:off x="6877889" y="2193240"/>
            <a:ext cx="1252800" cy="1252800"/>
          </a:xfrm>
          <a:prstGeom prst="ellipse">
            <a:avLst/>
          </a:prstGeom>
          <a:solidFill>
            <a:srgbClr val="009933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11C5435D-FAB8-4050-85FC-21E9FDF6531C}"/>
              </a:ext>
            </a:extLst>
          </p:cNvPr>
          <p:cNvSpPr>
            <a:spLocks noChangeAspect="1"/>
          </p:cNvSpPr>
          <p:nvPr/>
        </p:nvSpPr>
        <p:spPr>
          <a:xfrm>
            <a:off x="5063119" y="5090848"/>
            <a:ext cx="1252800" cy="1252800"/>
          </a:xfrm>
          <a:prstGeom prst="ellipse">
            <a:avLst/>
          </a:prstGeom>
          <a:solidFill>
            <a:srgbClr val="FF666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11" name="TextShape 8">
            <a:extLst>
              <a:ext uri="{FF2B5EF4-FFF2-40B4-BE49-F238E27FC236}">
                <a16:creationId xmlns:a16="http://schemas.microsoft.com/office/drawing/2014/main" id="{2E850BFC-0FD7-4D7B-A70D-EDF8B931E935}"/>
              </a:ext>
            </a:extLst>
          </p:cNvPr>
          <p:cNvSpPr txBox="1">
            <a:spLocks noChangeAspect="1"/>
          </p:cNvSpPr>
          <p:nvPr/>
        </p:nvSpPr>
        <p:spPr>
          <a:xfrm>
            <a:off x="4957316" y="5338762"/>
            <a:ext cx="1464406" cy="69117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1400" b="0" strike="noStrike" spc="-1" dirty="0">
                <a:latin typeface="Arial"/>
              </a:rPr>
              <a:t>     Reinforcement   Learning</a:t>
            </a:r>
          </a:p>
        </p:txBody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EEC63181-3556-41EA-B8B3-721046F6EEDB}"/>
              </a:ext>
            </a:extLst>
          </p:cNvPr>
          <p:cNvSpPr>
            <a:spLocks noChangeAspect="1"/>
          </p:cNvSpPr>
          <p:nvPr/>
        </p:nvSpPr>
        <p:spPr>
          <a:xfrm rot="8555400">
            <a:off x="6421865" y="3106700"/>
            <a:ext cx="445176" cy="151200"/>
          </a:xfrm>
          <a:custGeom>
            <a:avLst/>
            <a:gdLst/>
            <a:ahLst/>
            <a:cxnLst/>
            <a:rect l="0" t="0" r="r" b="b"/>
            <a:pathLst>
              <a:path w="2063" h="701">
                <a:moveTo>
                  <a:pt x="2062" y="175"/>
                </a:moveTo>
                <a:lnTo>
                  <a:pt x="515" y="174"/>
                </a:lnTo>
                <a:lnTo>
                  <a:pt x="515" y="0"/>
                </a:lnTo>
                <a:lnTo>
                  <a:pt x="0" y="350"/>
                </a:lnTo>
                <a:lnTo>
                  <a:pt x="515" y="700"/>
                </a:lnTo>
                <a:lnTo>
                  <a:pt x="515" y="524"/>
                </a:lnTo>
                <a:lnTo>
                  <a:pt x="2061" y="525"/>
                </a:lnTo>
                <a:lnTo>
                  <a:pt x="2062" y="175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14" name="CustomShape 10">
            <a:extLst>
              <a:ext uri="{FF2B5EF4-FFF2-40B4-BE49-F238E27FC236}">
                <a16:creationId xmlns:a16="http://schemas.microsoft.com/office/drawing/2014/main" id="{ED6301C5-DBF5-42C6-95BA-D54969D880F2}"/>
              </a:ext>
            </a:extLst>
          </p:cNvPr>
          <p:cNvSpPr>
            <a:spLocks noChangeAspect="1"/>
          </p:cNvSpPr>
          <p:nvPr/>
        </p:nvSpPr>
        <p:spPr>
          <a:xfrm rot="1941600">
            <a:off x="4468647" y="3187443"/>
            <a:ext cx="445176" cy="151200"/>
          </a:xfrm>
          <a:custGeom>
            <a:avLst/>
            <a:gdLst/>
            <a:ahLst/>
            <a:cxnLst/>
            <a:rect l="0" t="0" r="r" b="b"/>
            <a:pathLst>
              <a:path w="2063" h="702">
                <a:moveTo>
                  <a:pt x="2062" y="174"/>
                </a:moveTo>
                <a:lnTo>
                  <a:pt x="515" y="175"/>
                </a:lnTo>
                <a:lnTo>
                  <a:pt x="514" y="0"/>
                </a:lnTo>
                <a:lnTo>
                  <a:pt x="0" y="351"/>
                </a:lnTo>
                <a:lnTo>
                  <a:pt x="515" y="701"/>
                </a:lnTo>
                <a:lnTo>
                  <a:pt x="515" y="526"/>
                </a:lnTo>
                <a:lnTo>
                  <a:pt x="2062" y="525"/>
                </a:lnTo>
                <a:lnTo>
                  <a:pt x="2062" y="174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15" name="CustomShape 11">
            <a:extLst>
              <a:ext uri="{FF2B5EF4-FFF2-40B4-BE49-F238E27FC236}">
                <a16:creationId xmlns:a16="http://schemas.microsoft.com/office/drawing/2014/main" id="{47F4D668-8D9B-4E51-AF5E-D8F5A4F7105A}"/>
              </a:ext>
            </a:extLst>
          </p:cNvPr>
          <p:cNvSpPr>
            <a:spLocks noChangeAspect="1"/>
          </p:cNvSpPr>
          <p:nvPr/>
        </p:nvSpPr>
        <p:spPr>
          <a:xfrm rot="16240800">
            <a:off x="5521501" y="4799317"/>
            <a:ext cx="381024" cy="151200"/>
          </a:xfrm>
          <a:custGeom>
            <a:avLst/>
            <a:gdLst/>
            <a:ahLst/>
            <a:cxnLst/>
            <a:rect l="0" t="0" r="r" b="b"/>
            <a:pathLst>
              <a:path w="1766" h="702">
                <a:moveTo>
                  <a:pt x="1765" y="174"/>
                </a:moveTo>
                <a:lnTo>
                  <a:pt x="441" y="175"/>
                </a:lnTo>
                <a:lnTo>
                  <a:pt x="441" y="0"/>
                </a:lnTo>
                <a:lnTo>
                  <a:pt x="0" y="351"/>
                </a:lnTo>
                <a:lnTo>
                  <a:pt x="441" y="701"/>
                </a:lnTo>
                <a:lnTo>
                  <a:pt x="441" y="525"/>
                </a:lnTo>
                <a:lnTo>
                  <a:pt x="1765" y="524"/>
                </a:lnTo>
                <a:lnTo>
                  <a:pt x="1765" y="174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16" name="CustomShape 12">
            <a:extLst>
              <a:ext uri="{FF2B5EF4-FFF2-40B4-BE49-F238E27FC236}">
                <a16:creationId xmlns:a16="http://schemas.microsoft.com/office/drawing/2014/main" id="{74AD465A-438C-4CFB-A90D-DA4634600F33}"/>
              </a:ext>
            </a:extLst>
          </p:cNvPr>
          <p:cNvSpPr>
            <a:spLocks noChangeAspect="1"/>
          </p:cNvSpPr>
          <p:nvPr/>
        </p:nvSpPr>
        <p:spPr>
          <a:xfrm>
            <a:off x="189277" y="1950304"/>
            <a:ext cx="2299670" cy="1252800"/>
          </a:xfrm>
          <a:prstGeom prst="wedgeRoundRectCallout">
            <a:avLst>
              <a:gd name="adj1" fmla="val 76774"/>
              <a:gd name="adj2" fmla="val 24761"/>
              <a:gd name="adj3" fmla="val 16667"/>
            </a:avLst>
          </a:prstGeom>
          <a:solidFill>
            <a:srgbClr val="FFFFFF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9080" tIns="64080" rIns="109080" bIns="64080" anchor="ctr">
            <a:noAutofit/>
          </a:bodyPr>
          <a:lstStyle/>
          <a:p>
            <a:r>
              <a:rPr lang="en-IN" sz="1200" b="0" strike="noStrike" spc="-1" dirty="0">
                <a:latin typeface="Abadi Extra Light" panose="020B0204020104020204" pitchFamily="34" charset="0"/>
              </a:rPr>
              <a:t>Some examples of</a:t>
            </a:r>
          </a:p>
          <a:p>
            <a:r>
              <a:rPr lang="en-IN" sz="1200" spc="-1" dirty="0">
                <a:latin typeface="Abadi Extra Light" panose="020B0204020104020204" pitchFamily="34" charset="0"/>
              </a:rPr>
              <a:t>supervised learning </a:t>
            </a:r>
            <a:r>
              <a:rPr lang="en-IN" sz="1200" b="0" strike="noStrike" spc="-1" dirty="0">
                <a:latin typeface="Abadi Extra Light" panose="020B0204020104020204" pitchFamily="34" charset="0"/>
              </a:rPr>
              <a:t>problems</a:t>
            </a:r>
          </a:p>
          <a:p>
            <a:endParaRPr lang="en-IN" sz="1200" b="0" strike="noStrike" spc="-1" dirty="0">
              <a:latin typeface="Abadi Extra Light" panose="020B02040201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Classification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Regression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Ranking</a:t>
            </a:r>
          </a:p>
        </p:txBody>
      </p:sp>
      <p:sp>
        <p:nvSpPr>
          <p:cNvPr id="17" name="CustomShape 13">
            <a:extLst>
              <a:ext uri="{FF2B5EF4-FFF2-40B4-BE49-F238E27FC236}">
                <a16:creationId xmlns:a16="http://schemas.microsoft.com/office/drawing/2014/main" id="{CC8F8ACF-25A7-480D-8779-0B023D709681}"/>
              </a:ext>
            </a:extLst>
          </p:cNvPr>
          <p:cNvSpPr>
            <a:spLocks noChangeAspect="1"/>
          </p:cNvSpPr>
          <p:nvPr/>
        </p:nvSpPr>
        <p:spPr>
          <a:xfrm>
            <a:off x="8631694" y="2482735"/>
            <a:ext cx="3371029" cy="1399130"/>
          </a:xfrm>
          <a:prstGeom prst="wedgeRoundRectCallout">
            <a:avLst>
              <a:gd name="adj1" fmla="val -68032"/>
              <a:gd name="adj2" fmla="val 6479"/>
              <a:gd name="adj3" fmla="val 16667"/>
            </a:avLst>
          </a:prstGeom>
          <a:solidFill>
            <a:srgbClr val="FFFFFF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9080" tIns="64080" rIns="109080" bIns="64080" anchor="ctr">
            <a:noAutofit/>
          </a:bodyPr>
          <a:lstStyle/>
          <a:p>
            <a:r>
              <a:rPr lang="en-IN" sz="1200" spc="-1" dirty="0">
                <a:latin typeface="Abadi Extra Light" panose="020B0204020104020204" pitchFamily="34" charset="0"/>
              </a:rPr>
              <a:t>Some examples of</a:t>
            </a:r>
          </a:p>
          <a:p>
            <a:r>
              <a:rPr lang="en-IN" sz="1200" spc="-1" dirty="0">
                <a:latin typeface="Abadi Extra Light" panose="020B0204020104020204" pitchFamily="34" charset="0"/>
              </a:rPr>
              <a:t>unsupervised learning problems</a:t>
            </a:r>
          </a:p>
          <a:p>
            <a:endParaRPr lang="en-IN" sz="1200" b="0" strike="noStrike" spc="-1" dirty="0">
              <a:latin typeface="Abadi Extra Light" panose="020B02040201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Clustering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Dimensionality Reduction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strike="noStrike" spc="-1" dirty="0">
                <a:latin typeface="Abadi Extra Light" panose="020B0204020104020204" pitchFamily="34" charset="0"/>
              </a:rPr>
              <a:t>Unsupervised Probability Density Estimation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spc="-1" dirty="0">
                <a:latin typeface="Abadi Extra Light" panose="020B0204020104020204" pitchFamily="34" charset="0"/>
              </a:rPr>
              <a:t>Generative Models (e.g., ChatGPT)</a:t>
            </a:r>
            <a:endParaRPr lang="en-IN" sz="1200" b="0" strike="noStrike" spc="-1" dirty="0">
              <a:latin typeface="Abadi Extra Light" panose="020B0204020104020204" pitchFamily="34" charset="0"/>
            </a:endParaRPr>
          </a:p>
        </p:txBody>
      </p:sp>
      <p:sp>
        <p:nvSpPr>
          <p:cNvPr id="18" name="TextShape 14">
            <a:extLst>
              <a:ext uri="{FF2B5EF4-FFF2-40B4-BE49-F238E27FC236}">
                <a16:creationId xmlns:a16="http://schemas.microsoft.com/office/drawing/2014/main" id="{061DF09D-AD50-4F27-BBC6-A9FBCEFF2CDD}"/>
              </a:ext>
            </a:extLst>
          </p:cNvPr>
          <p:cNvSpPr txBox="1">
            <a:spLocks noChangeAspect="1"/>
          </p:cNvSpPr>
          <p:nvPr/>
        </p:nvSpPr>
        <p:spPr>
          <a:xfrm>
            <a:off x="7490664" y="4132450"/>
            <a:ext cx="3962581" cy="241262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Many other specialized </a:t>
            </a:r>
            <a:r>
              <a:rPr lang="en-IN" sz="1400" b="0" strike="noStrike" spc="-1" dirty="0" err="1">
                <a:solidFill>
                  <a:srgbClr val="000000"/>
                </a:solidFill>
                <a:latin typeface="Abadi Extra Light" panose="020B0204020104020204" pitchFamily="34" charset="0"/>
              </a:rPr>
              <a:t>flavors</a:t>
            </a: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 of ML also exist, 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some of which include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Semi-supervised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spc="-1" dirty="0">
                <a:solidFill>
                  <a:srgbClr val="FF0000"/>
                </a:solidFill>
                <a:latin typeface="Abadi Extra Light" panose="020B0204020104020204" pitchFamily="34" charset="0"/>
              </a:rPr>
              <a:t>Self-supervised Learning (very popular these days)</a:t>
            </a:r>
            <a:endParaRPr lang="en-IN" sz="1400" b="1" strike="noStrike" spc="-1" dirty="0">
              <a:solidFill>
                <a:srgbClr val="FF0000"/>
              </a:solidFill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Active Learning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Transfer Learning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Multitask Learning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Zero-Shot/Few-Shot Learning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spc="-1" dirty="0">
                <a:solidFill>
                  <a:srgbClr val="000000"/>
                </a:solidFill>
                <a:latin typeface="Abadi Extra Light" panose="020B0204020104020204" pitchFamily="34" charset="0"/>
              </a:rPr>
              <a:t>Continual learning</a:t>
            </a:r>
            <a:endParaRPr lang="en-IN" sz="1400" b="0" strike="noStrike" spc="-1" dirty="0">
              <a:latin typeface="Abadi Extra Light" panose="020B0204020104020204" pitchFamily="34" charset="0"/>
            </a:endParaRPr>
          </a:p>
        </p:txBody>
      </p:sp>
      <p:sp>
        <p:nvSpPr>
          <p:cNvPr id="19" name="TextShape 15">
            <a:extLst>
              <a:ext uri="{FF2B5EF4-FFF2-40B4-BE49-F238E27FC236}">
                <a16:creationId xmlns:a16="http://schemas.microsoft.com/office/drawing/2014/main" id="{8778F6E4-3F83-497F-BFE8-DBBDE90430D2}"/>
              </a:ext>
            </a:extLst>
          </p:cNvPr>
          <p:cNvSpPr txBox="1">
            <a:spLocks noChangeAspect="1"/>
          </p:cNvSpPr>
          <p:nvPr/>
        </p:nvSpPr>
        <p:spPr>
          <a:xfrm>
            <a:off x="2733076" y="1072078"/>
            <a:ext cx="2067834" cy="7035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200" b="0" strike="noStrike" spc="-1" dirty="0">
                <a:latin typeface="Abadi Extra Light" panose="020B0204020104020204" pitchFamily="34" charset="0"/>
              </a:rPr>
              <a:t>Learning using </a:t>
            </a:r>
            <a:r>
              <a:rPr lang="en-IN" sz="2200" b="1" strike="noStrike" spc="-1" dirty="0" err="1">
                <a:solidFill>
                  <a:srgbClr val="FF3333"/>
                </a:solidFill>
                <a:latin typeface="Abadi Extra Light" panose="020B0204020104020204" pitchFamily="34" charset="0"/>
              </a:rPr>
              <a:t>labeled</a:t>
            </a:r>
            <a:r>
              <a:rPr lang="en-IN" sz="2200" b="0" strike="noStrike" spc="-1" dirty="0">
                <a:latin typeface="Abadi Extra Light" panose="020B0204020104020204" pitchFamily="34" charset="0"/>
              </a:rPr>
              <a:t> data</a:t>
            </a:r>
          </a:p>
        </p:txBody>
      </p:sp>
      <p:sp>
        <p:nvSpPr>
          <p:cNvPr id="21" name="CustomShape 17">
            <a:extLst>
              <a:ext uri="{FF2B5EF4-FFF2-40B4-BE49-F238E27FC236}">
                <a16:creationId xmlns:a16="http://schemas.microsoft.com/office/drawing/2014/main" id="{E332B00F-A5E0-4D21-A598-93C50D79760E}"/>
              </a:ext>
            </a:extLst>
          </p:cNvPr>
          <p:cNvSpPr>
            <a:spLocks noChangeAspect="1"/>
          </p:cNvSpPr>
          <p:nvPr/>
        </p:nvSpPr>
        <p:spPr>
          <a:xfrm>
            <a:off x="2647525" y="1026841"/>
            <a:ext cx="2268000" cy="8424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0CD9B176-C7E9-4630-984A-10722B52814F}"/>
              </a:ext>
            </a:extLst>
          </p:cNvPr>
          <p:cNvSpPr>
            <a:spLocks noChangeAspect="1"/>
          </p:cNvSpPr>
          <p:nvPr/>
        </p:nvSpPr>
        <p:spPr>
          <a:xfrm>
            <a:off x="3768688" y="1869241"/>
            <a:ext cx="0" cy="324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25" name="TextShape 21">
            <a:extLst>
              <a:ext uri="{FF2B5EF4-FFF2-40B4-BE49-F238E27FC236}">
                <a16:creationId xmlns:a16="http://schemas.microsoft.com/office/drawing/2014/main" id="{243AC9AB-7891-4602-9E30-D4423815FC8C}"/>
              </a:ext>
            </a:extLst>
          </p:cNvPr>
          <p:cNvSpPr txBox="1">
            <a:spLocks noChangeAspect="1"/>
          </p:cNvSpPr>
          <p:nvPr/>
        </p:nvSpPr>
        <p:spPr>
          <a:xfrm>
            <a:off x="1298876" y="5245275"/>
            <a:ext cx="3604099" cy="99165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600" b="0" strike="noStrike" spc="-1" dirty="0">
                <a:latin typeface="Abadi Extra Light" panose="020B0204020104020204" pitchFamily="34" charset="0"/>
              </a:rPr>
              <a:t>RL doesn’t use “</a:t>
            </a:r>
            <a:r>
              <a:rPr lang="en-IN" sz="1600" b="0" strike="noStrike" spc="-1" dirty="0" err="1">
                <a:latin typeface="Abadi Extra Light" panose="020B0204020104020204" pitchFamily="34" charset="0"/>
              </a:rPr>
              <a:t>labeled</a:t>
            </a:r>
            <a:r>
              <a:rPr lang="en-IN" sz="1600" b="0" strike="noStrike" spc="-1" dirty="0">
                <a:latin typeface="Abadi Extra Light" panose="020B0204020104020204" pitchFamily="34" charset="0"/>
              </a:rPr>
              <a:t>” or </a:t>
            </a:r>
          </a:p>
          <a:p>
            <a:r>
              <a:rPr lang="en-IN" sz="1600" b="0" strike="noStrike" spc="-1" dirty="0">
                <a:latin typeface="Abadi Extra Light" panose="020B0204020104020204" pitchFamily="34" charset="0"/>
              </a:rPr>
              <a:t>“</a:t>
            </a:r>
            <a:r>
              <a:rPr lang="en-IN" sz="1600" b="0" strike="noStrike" spc="-1" dirty="0" err="1">
                <a:latin typeface="Abadi Extra Light" panose="020B0204020104020204" pitchFamily="34" charset="0"/>
              </a:rPr>
              <a:t>unlabeled</a:t>
            </a:r>
            <a:r>
              <a:rPr lang="en-IN" sz="1600" b="0" strike="noStrike" spc="-1" dirty="0">
                <a:latin typeface="Abadi Extra Light" panose="020B0204020104020204" pitchFamily="34" charset="0"/>
              </a:rPr>
              <a:t>” data in the traditional sense!  In RL, an agent learns via </a:t>
            </a:r>
          </a:p>
          <a:p>
            <a:r>
              <a:rPr lang="en-IN" sz="1600" b="0" strike="noStrike" spc="-1" dirty="0">
                <a:latin typeface="Abadi Extra Light" panose="020B0204020104020204" pitchFamily="34" charset="0"/>
              </a:rPr>
              <a:t>its interactions with an environment</a:t>
            </a:r>
          </a:p>
        </p:txBody>
      </p:sp>
      <p:sp>
        <p:nvSpPr>
          <p:cNvPr id="26" name="CustomShape 22">
            <a:extLst>
              <a:ext uri="{FF2B5EF4-FFF2-40B4-BE49-F238E27FC236}">
                <a16:creationId xmlns:a16="http://schemas.microsoft.com/office/drawing/2014/main" id="{8A746067-819A-4057-AD2E-052F9376159A}"/>
              </a:ext>
            </a:extLst>
          </p:cNvPr>
          <p:cNvSpPr>
            <a:spLocks noChangeAspect="1"/>
          </p:cNvSpPr>
          <p:nvPr/>
        </p:nvSpPr>
        <p:spPr>
          <a:xfrm>
            <a:off x="1222263" y="5226786"/>
            <a:ext cx="3497465" cy="1028635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7BAB9EF4-968B-42AC-B99D-DCE2AE567523}"/>
              </a:ext>
            </a:extLst>
          </p:cNvPr>
          <p:cNvSpPr>
            <a:spLocks noChangeAspect="1"/>
          </p:cNvSpPr>
          <p:nvPr/>
        </p:nvSpPr>
        <p:spPr>
          <a:xfrm>
            <a:off x="4772630" y="5719270"/>
            <a:ext cx="2808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28" name="TextShape 15">
            <a:extLst>
              <a:ext uri="{FF2B5EF4-FFF2-40B4-BE49-F238E27FC236}">
                <a16:creationId xmlns:a16="http://schemas.microsoft.com/office/drawing/2014/main" id="{37C3B480-169A-461A-AD7B-412FBF089BF6}"/>
              </a:ext>
            </a:extLst>
          </p:cNvPr>
          <p:cNvSpPr txBox="1">
            <a:spLocks noChangeAspect="1"/>
          </p:cNvSpPr>
          <p:nvPr/>
        </p:nvSpPr>
        <p:spPr>
          <a:xfrm>
            <a:off x="6388736" y="1023925"/>
            <a:ext cx="2182449" cy="7035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200" b="0" strike="noStrike" spc="-1" dirty="0">
                <a:latin typeface="Abadi Extra Light" panose="020B0204020104020204" pitchFamily="34" charset="0"/>
              </a:rPr>
              <a:t>Learning using </a:t>
            </a:r>
            <a:r>
              <a:rPr lang="en-IN" sz="2200" b="1" strike="noStrike" spc="-1" dirty="0" err="1">
                <a:solidFill>
                  <a:srgbClr val="FF0000"/>
                </a:solidFill>
                <a:latin typeface="Abadi Extra Light" panose="020B0204020104020204" pitchFamily="34" charset="0"/>
              </a:rPr>
              <a:t>unlabeled</a:t>
            </a:r>
            <a:r>
              <a:rPr lang="en-IN" sz="2200" b="0" strike="noStrike" spc="-1" dirty="0">
                <a:latin typeface="Abadi Extra Light" panose="020B0204020104020204" pitchFamily="34" charset="0"/>
              </a:rPr>
              <a:t> data</a:t>
            </a:r>
          </a:p>
        </p:txBody>
      </p:sp>
      <p:sp>
        <p:nvSpPr>
          <p:cNvPr id="29" name="CustomShape 17">
            <a:extLst>
              <a:ext uri="{FF2B5EF4-FFF2-40B4-BE49-F238E27FC236}">
                <a16:creationId xmlns:a16="http://schemas.microsoft.com/office/drawing/2014/main" id="{8B02B13D-828C-4B97-BA12-D5286821C6D7}"/>
              </a:ext>
            </a:extLst>
          </p:cNvPr>
          <p:cNvSpPr>
            <a:spLocks noChangeAspect="1"/>
          </p:cNvSpPr>
          <p:nvPr/>
        </p:nvSpPr>
        <p:spPr>
          <a:xfrm>
            <a:off x="6333125" y="1034331"/>
            <a:ext cx="2268000" cy="8424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30" name="Line 19">
            <a:extLst>
              <a:ext uri="{FF2B5EF4-FFF2-40B4-BE49-F238E27FC236}">
                <a16:creationId xmlns:a16="http://schemas.microsoft.com/office/drawing/2014/main" id="{CCAE51AD-F80B-4A38-97AC-45ABC0096E09}"/>
              </a:ext>
            </a:extLst>
          </p:cNvPr>
          <p:cNvSpPr>
            <a:spLocks noChangeAspect="1"/>
          </p:cNvSpPr>
          <p:nvPr/>
        </p:nvSpPr>
        <p:spPr>
          <a:xfrm>
            <a:off x="7490664" y="1876731"/>
            <a:ext cx="0" cy="324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endParaRPr lang="en-IN"/>
          </a:p>
        </p:txBody>
      </p:sp>
      <p:sp>
        <p:nvSpPr>
          <p:cNvPr id="31" name="TextShape 4">
            <a:extLst>
              <a:ext uri="{FF2B5EF4-FFF2-40B4-BE49-F238E27FC236}">
                <a16:creationId xmlns:a16="http://schemas.microsoft.com/office/drawing/2014/main" id="{A2989A6E-0A9F-4353-B1A0-4518C173A997}"/>
              </a:ext>
            </a:extLst>
          </p:cNvPr>
          <p:cNvSpPr txBox="1">
            <a:spLocks noChangeAspect="1"/>
          </p:cNvSpPr>
          <p:nvPr/>
        </p:nvSpPr>
        <p:spPr>
          <a:xfrm>
            <a:off x="6790280" y="2569303"/>
            <a:ext cx="1353689" cy="60480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1400" b="0" strike="noStrike" spc="-1" dirty="0">
                <a:latin typeface="Arial"/>
              </a:rPr>
              <a:t> Unsupervised </a:t>
            </a:r>
          </a:p>
          <a:p>
            <a:pPr algn="ctr"/>
            <a:r>
              <a:rPr lang="en-IN" sz="1400" b="0" strike="noStrike" spc="-1" dirty="0">
                <a:latin typeface="Arial"/>
              </a:rPr>
              <a:t>  Learning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7724663-42FF-43B7-9930-5A3469E7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881" y="583206"/>
            <a:ext cx="1010687" cy="965223"/>
          </a:xfrm>
          <a:prstGeom prst="rect">
            <a:avLst/>
          </a:prstGeom>
        </p:spPr>
      </p:pic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8BFA13E5-29D5-4B45-8225-5CA1452CB8AD}"/>
              </a:ext>
            </a:extLst>
          </p:cNvPr>
          <p:cNvSpPr/>
          <p:nvPr/>
        </p:nvSpPr>
        <p:spPr>
          <a:xfrm>
            <a:off x="8747393" y="169681"/>
            <a:ext cx="1933931" cy="2165406"/>
          </a:xfrm>
          <a:prstGeom prst="wedgeRectCallout">
            <a:avLst>
              <a:gd name="adj1" fmla="val 70940"/>
              <a:gd name="adj2" fmla="val -1458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“</a:t>
            </a:r>
            <a:r>
              <a:rPr lang="en-IN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Labeled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” means, during training, for each input, the corresponding output is available (i.e., the machine learner is explicitly told that a cat image is of a cat)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4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01"/>
    </mc:Choice>
    <mc:Fallback xmlns="">
      <p:transition spd="slow" advTm="204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10" grpId="0" animBg="1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1" grpId="0" animBg="1"/>
      <p:bldP spid="23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A Typical Supervised Learning Workflow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3045" y="136939"/>
            <a:ext cx="72371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0E92D8-8B28-47DE-992C-09EAD1A89A7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43469" y="1820870"/>
            <a:ext cx="494113" cy="418029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E04D56-8D4F-4CF0-93DD-966914BF240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34388" y="2161837"/>
            <a:ext cx="487260" cy="393953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F1707D-2E71-4DB0-83D2-ED1D3B4C8CE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091798" y="2457313"/>
            <a:ext cx="451671" cy="419918"/>
          </a:xfrm>
          <a:prstGeom prst="rect">
            <a:avLst/>
          </a:prstGeom>
          <a:ln w="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A6978C-756F-444F-8CB5-6A1AFCB6AEE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848805" y="2797819"/>
            <a:ext cx="474725" cy="401174"/>
          </a:xfrm>
          <a:prstGeom prst="rect">
            <a:avLst/>
          </a:prstGeom>
          <a:ln w="0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6AA90-F415-408A-B3BD-ECDC02710F8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614116" y="3134003"/>
            <a:ext cx="505914" cy="393840"/>
          </a:xfrm>
          <a:prstGeom prst="rect">
            <a:avLst/>
          </a:prstGeom>
          <a:ln w="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E49E3-7B49-42BC-BBE7-79E103B28D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413703" y="3438807"/>
            <a:ext cx="462469" cy="393840"/>
          </a:xfrm>
          <a:prstGeom prst="rect">
            <a:avLst/>
          </a:prstGeom>
          <a:ln w="0">
            <a:noFill/>
          </a:ln>
        </p:spPr>
      </p:pic>
      <p:sp>
        <p:nvSpPr>
          <p:cNvPr id="19" name="TextShape 3">
            <a:extLst>
              <a:ext uri="{FF2B5EF4-FFF2-40B4-BE49-F238E27FC236}">
                <a16:creationId xmlns:a16="http://schemas.microsoft.com/office/drawing/2014/main" id="{ED83869D-8D47-455D-BCCF-C43C7C239DF2}"/>
              </a:ext>
            </a:extLst>
          </p:cNvPr>
          <p:cNvSpPr txBox="1"/>
          <p:nvPr/>
        </p:nvSpPr>
        <p:spPr>
          <a:xfrm>
            <a:off x="2455008" y="2668011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22" name="TextShape 6">
            <a:extLst>
              <a:ext uri="{FF2B5EF4-FFF2-40B4-BE49-F238E27FC236}">
                <a16:creationId xmlns:a16="http://schemas.microsoft.com/office/drawing/2014/main" id="{F7009B0F-EBF1-4439-94BA-1967C66C26E6}"/>
              </a:ext>
            </a:extLst>
          </p:cNvPr>
          <p:cNvSpPr txBox="1"/>
          <p:nvPr/>
        </p:nvSpPr>
        <p:spPr>
          <a:xfrm>
            <a:off x="1815753" y="3539384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23" name="TextShape 7">
            <a:extLst>
              <a:ext uri="{FF2B5EF4-FFF2-40B4-BE49-F238E27FC236}">
                <a16:creationId xmlns:a16="http://schemas.microsoft.com/office/drawing/2014/main" id="{BC1A0BE4-1A0C-4575-A2CC-3C2DF6D838EC}"/>
              </a:ext>
            </a:extLst>
          </p:cNvPr>
          <p:cNvSpPr txBox="1"/>
          <p:nvPr/>
        </p:nvSpPr>
        <p:spPr>
          <a:xfrm>
            <a:off x="896034" y="1773435"/>
            <a:ext cx="1182932" cy="102499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600" b="0" strike="noStrike" spc="-1" dirty="0">
                <a:latin typeface="Arial"/>
              </a:rPr>
              <a:t> </a:t>
            </a:r>
            <a:r>
              <a:rPr lang="en-IN" b="0" strike="noStrike" spc="-1" dirty="0" err="1">
                <a:latin typeface="Abadi Extra Light" panose="020B0204020104020204" pitchFamily="34" charset="0"/>
              </a:rPr>
              <a:t>Labeled</a:t>
            </a:r>
            <a:endParaRPr lang="en-IN" b="0" strike="noStrike" spc="-1" dirty="0">
              <a:latin typeface="Abadi Extra Light" panose="020B0204020104020204" pitchFamily="34" charset="0"/>
            </a:endParaRPr>
          </a:p>
          <a:p>
            <a:r>
              <a:rPr lang="en-IN" b="0" strike="noStrike" spc="-1" dirty="0">
                <a:latin typeface="Abadi Extra Light" panose="020B0204020104020204" pitchFamily="34" charset="0"/>
              </a:rPr>
              <a:t> Training</a:t>
            </a:r>
          </a:p>
          <a:p>
            <a:r>
              <a:rPr lang="en-IN" b="0" strike="noStrike" spc="-1" dirty="0">
                <a:latin typeface="Abadi Extra Light" panose="020B0204020104020204" pitchFamily="34" charset="0"/>
              </a:rPr>
              <a:t>   Data</a:t>
            </a:r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1612BFB8-F448-4084-86D3-7E2632A3CD98}"/>
              </a:ext>
            </a:extLst>
          </p:cNvPr>
          <p:cNvSpPr/>
          <p:nvPr/>
        </p:nvSpPr>
        <p:spPr>
          <a:xfrm>
            <a:off x="4382639" y="3474524"/>
            <a:ext cx="74571" cy="53297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37" name="TextShape 21">
            <a:extLst>
              <a:ext uri="{FF2B5EF4-FFF2-40B4-BE49-F238E27FC236}">
                <a16:creationId xmlns:a16="http://schemas.microsoft.com/office/drawing/2014/main" id="{A717CF15-96AB-454A-B01B-5CF9977681CD}"/>
              </a:ext>
            </a:extLst>
          </p:cNvPr>
          <p:cNvSpPr txBox="1"/>
          <p:nvPr/>
        </p:nvSpPr>
        <p:spPr>
          <a:xfrm>
            <a:off x="3117053" y="3096347"/>
            <a:ext cx="1005685" cy="5393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 </a:t>
            </a:r>
            <a:r>
              <a:rPr lang="en-IN" sz="1400" b="0" strike="noStrike" spc="-1" dirty="0">
                <a:latin typeface="Abadi Extra Light" panose="020B0204020104020204" pitchFamily="34" charset="0"/>
              </a:rPr>
              <a:t>“Feature”</a:t>
            </a:r>
          </a:p>
          <a:p>
            <a:r>
              <a:rPr lang="en-IN" sz="1400" b="0" strike="noStrike" spc="-1" dirty="0">
                <a:latin typeface="Abadi Extra Light" panose="020B0204020104020204" pitchFamily="34" charset="0"/>
              </a:rPr>
              <a:t>Extraction</a:t>
            </a:r>
          </a:p>
        </p:txBody>
      </p:sp>
      <p:sp>
        <p:nvSpPr>
          <p:cNvPr id="38" name="CustomShape 22">
            <a:extLst>
              <a:ext uri="{FF2B5EF4-FFF2-40B4-BE49-F238E27FC236}">
                <a16:creationId xmlns:a16="http://schemas.microsoft.com/office/drawing/2014/main" id="{A0AA987F-9F76-4831-9948-8CFC7E4DD552}"/>
              </a:ext>
            </a:extLst>
          </p:cNvPr>
          <p:cNvSpPr/>
          <p:nvPr/>
        </p:nvSpPr>
        <p:spPr>
          <a:xfrm>
            <a:off x="3307888" y="2886747"/>
            <a:ext cx="701996" cy="191444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40" name="CustomShape 24">
            <a:extLst>
              <a:ext uri="{FF2B5EF4-FFF2-40B4-BE49-F238E27FC236}">
                <a16:creationId xmlns:a16="http://schemas.microsoft.com/office/drawing/2014/main" id="{A05C4763-9D4E-473A-9D01-70ED7AB6BFDE}"/>
              </a:ext>
            </a:extLst>
          </p:cNvPr>
          <p:cNvSpPr/>
          <p:nvPr/>
        </p:nvSpPr>
        <p:spPr>
          <a:xfrm>
            <a:off x="6303698" y="2641461"/>
            <a:ext cx="1680528" cy="1143201"/>
          </a:xfrm>
          <a:prstGeom prst="rect">
            <a:avLst/>
          </a:prstGeom>
          <a:solidFill>
            <a:srgbClr val="B2B2B2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 dirty="0"/>
          </a:p>
        </p:txBody>
      </p:sp>
      <p:sp>
        <p:nvSpPr>
          <p:cNvPr id="41" name="TextShape 25">
            <a:extLst>
              <a:ext uri="{FF2B5EF4-FFF2-40B4-BE49-F238E27FC236}">
                <a16:creationId xmlns:a16="http://schemas.microsoft.com/office/drawing/2014/main" id="{9AB077CA-173A-4D06-BA9B-0A90CCFFD5C8}"/>
              </a:ext>
            </a:extLst>
          </p:cNvPr>
          <p:cNvSpPr txBox="1"/>
          <p:nvPr/>
        </p:nvSpPr>
        <p:spPr>
          <a:xfrm>
            <a:off x="6289180" y="3302544"/>
            <a:ext cx="1788624" cy="52053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1400" b="0" strike="noStrike" spc="-1" dirty="0">
                <a:latin typeface="Arial"/>
              </a:rPr>
              <a:t>ML Algorithm</a:t>
            </a:r>
          </a:p>
          <a:p>
            <a:pPr algn="ctr"/>
            <a:r>
              <a:rPr lang="en-IN" sz="1400" spc="-1" dirty="0">
                <a:latin typeface="Arial"/>
              </a:rPr>
              <a:t>(outputs a “model”)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2" name="CustomShape 26">
            <a:extLst>
              <a:ext uri="{FF2B5EF4-FFF2-40B4-BE49-F238E27FC236}">
                <a16:creationId xmlns:a16="http://schemas.microsoft.com/office/drawing/2014/main" id="{B5B41828-EB83-4944-846D-A6D9728430C3}"/>
              </a:ext>
            </a:extLst>
          </p:cNvPr>
          <p:cNvSpPr/>
          <p:nvPr/>
        </p:nvSpPr>
        <p:spPr>
          <a:xfrm rot="5456400">
            <a:off x="6864651" y="4125764"/>
            <a:ext cx="517229" cy="205843"/>
          </a:xfrm>
          <a:custGeom>
            <a:avLst/>
            <a:gdLst/>
            <a:ahLst/>
            <a:cxnLst/>
            <a:rect l="0" t="0" r="r" b="b"/>
            <a:pathLst>
              <a:path w="4699" h="1880">
                <a:moveTo>
                  <a:pt x="0" y="474"/>
                </a:moveTo>
                <a:lnTo>
                  <a:pt x="3523" y="469"/>
                </a:lnTo>
                <a:lnTo>
                  <a:pt x="3522" y="0"/>
                </a:lnTo>
                <a:lnTo>
                  <a:pt x="4698" y="939"/>
                </a:lnTo>
                <a:lnTo>
                  <a:pt x="3523" y="1879"/>
                </a:lnTo>
                <a:lnTo>
                  <a:pt x="3523" y="1409"/>
                </a:lnTo>
                <a:lnTo>
                  <a:pt x="2" y="1413"/>
                </a:lnTo>
                <a:lnTo>
                  <a:pt x="0" y="474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5FFD937-A812-4948-8123-986E0C611D6E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3982023" y="4609110"/>
            <a:ext cx="801231" cy="626426"/>
          </a:xfrm>
          <a:prstGeom prst="rect">
            <a:avLst/>
          </a:prstGeom>
          <a:ln w="0">
            <a:noFill/>
          </a:ln>
        </p:spPr>
      </p:pic>
      <p:sp>
        <p:nvSpPr>
          <p:cNvPr id="46" name="CustomShape 29">
            <a:extLst>
              <a:ext uri="{FF2B5EF4-FFF2-40B4-BE49-F238E27FC236}">
                <a16:creationId xmlns:a16="http://schemas.microsoft.com/office/drawing/2014/main" id="{C4496D92-854F-486D-B138-35948AFEB153}"/>
              </a:ext>
            </a:extLst>
          </p:cNvPr>
          <p:cNvSpPr/>
          <p:nvPr/>
        </p:nvSpPr>
        <p:spPr>
          <a:xfrm>
            <a:off x="5633315" y="4713751"/>
            <a:ext cx="77151" cy="62642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49" name="TextShape 32">
            <a:extLst>
              <a:ext uri="{FF2B5EF4-FFF2-40B4-BE49-F238E27FC236}">
                <a16:creationId xmlns:a16="http://schemas.microsoft.com/office/drawing/2014/main" id="{60D0A8C3-EA4A-4EE9-AB2B-CB3E6D4F217F}"/>
              </a:ext>
            </a:extLst>
          </p:cNvPr>
          <p:cNvSpPr txBox="1"/>
          <p:nvPr/>
        </p:nvSpPr>
        <p:spPr>
          <a:xfrm>
            <a:off x="3866816" y="5228244"/>
            <a:ext cx="961311" cy="58708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600" b="0" strike="noStrike" spc="-1" dirty="0">
                <a:latin typeface="Arial"/>
              </a:rPr>
              <a:t>    </a:t>
            </a:r>
            <a:r>
              <a:rPr lang="en-IN" sz="1600" b="0" strike="noStrike" spc="-1" dirty="0">
                <a:latin typeface="Abadi Extra Light" panose="020B0204020104020204" pitchFamily="34" charset="0"/>
              </a:rPr>
              <a:t>Test   </a:t>
            </a:r>
          </a:p>
          <a:p>
            <a:r>
              <a:rPr lang="en-IN" sz="1600" b="0" strike="noStrike" spc="-1" dirty="0">
                <a:latin typeface="Abadi Extra Light" panose="020B0204020104020204" pitchFamily="34" charset="0"/>
              </a:rPr>
              <a:t>   Image</a:t>
            </a:r>
          </a:p>
        </p:txBody>
      </p:sp>
      <p:sp>
        <p:nvSpPr>
          <p:cNvPr id="52" name="TextShape 35">
            <a:extLst>
              <a:ext uri="{FF2B5EF4-FFF2-40B4-BE49-F238E27FC236}">
                <a16:creationId xmlns:a16="http://schemas.microsoft.com/office/drawing/2014/main" id="{8242D29A-0B0A-4303-A32E-AB88EE04FC96}"/>
              </a:ext>
            </a:extLst>
          </p:cNvPr>
          <p:cNvSpPr txBox="1"/>
          <p:nvPr/>
        </p:nvSpPr>
        <p:spPr>
          <a:xfrm>
            <a:off x="8437724" y="4849570"/>
            <a:ext cx="1858145" cy="60905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b="0" strike="noStrike" spc="-1" dirty="0">
                <a:latin typeface="Abadi Extra Light" panose="020B0204020104020204" pitchFamily="34" charset="0"/>
              </a:rPr>
              <a:t>Predicted Label   </a:t>
            </a:r>
          </a:p>
          <a:p>
            <a:pPr algn="ctr"/>
            <a:r>
              <a:rPr lang="en-IN" b="0" strike="noStrike" spc="-1" dirty="0">
                <a:latin typeface="Abadi Extra Light" panose="020B0204020104020204" pitchFamily="34" charset="0"/>
              </a:rPr>
              <a:t>(cat/dog)</a:t>
            </a:r>
          </a:p>
        </p:txBody>
      </p:sp>
      <p:pic>
        <p:nvPicPr>
          <p:cNvPr id="1028" name="Picture 4" descr="Clipart Thanksgiving Hand Clip Black And White Stock - Thinking Light Bulb Clip Art - Png Download (950x1015), Png Download">
            <a:extLst>
              <a:ext uri="{FF2B5EF4-FFF2-40B4-BE49-F238E27FC236}">
                <a16:creationId xmlns:a16="http://schemas.microsoft.com/office/drawing/2014/main" id="{5036D7BB-F011-4841-9281-ACB90555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497" y="4331244"/>
            <a:ext cx="1075043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Shape 6">
            <a:extLst>
              <a:ext uri="{FF2B5EF4-FFF2-40B4-BE49-F238E27FC236}">
                <a16:creationId xmlns:a16="http://schemas.microsoft.com/office/drawing/2014/main" id="{C3E1DE8C-3A4F-4D3F-A302-C679C6E4C834}"/>
              </a:ext>
            </a:extLst>
          </p:cNvPr>
          <p:cNvSpPr txBox="1"/>
          <p:nvPr/>
        </p:nvSpPr>
        <p:spPr>
          <a:xfrm>
            <a:off x="2020674" y="3215046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58" name="TextShape 6">
            <a:extLst>
              <a:ext uri="{FF2B5EF4-FFF2-40B4-BE49-F238E27FC236}">
                <a16:creationId xmlns:a16="http://schemas.microsoft.com/office/drawing/2014/main" id="{E6BCB218-7F92-4B73-A92A-4FD5CEE1A47C}"/>
              </a:ext>
            </a:extLst>
          </p:cNvPr>
          <p:cNvSpPr txBox="1"/>
          <p:nvPr/>
        </p:nvSpPr>
        <p:spPr>
          <a:xfrm>
            <a:off x="2243184" y="2919327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59" name="TextShape 3">
            <a:extLst>
              <a:ext uri="{FF2B5EF4-FFF2-40B4-BE49-F238E27FC236}">
                <a16:creationId xmlns:a16="http://schemas.microsoft.com/office/drawing/2014/main" id="{C9E743C0-B744-49E2-AAEE-F2B6829DD8DF}"/>
              </a:ext>
            </a:extLst>
          </p:cNvPr>
          <p:cNvSpPr txBox="1"/>
          <p:nvPr/>
        </p:nvSpPr>
        <p:spPr>
          <a:xfrm>
            <a:off x="2756088" y="2366734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60" name="TextShape 3">
            <a:extLst>
              <a:ext uri="{FF2B5EF4-FFF2-40B4-BE49-F238E27FC236}">
                <a16:creationId xmlns:a16="http://schemas.microsoft.com/office/drawing/2014/main" id="{AF866022-CC4A-40F9-BF08-088D3B289E33}"/>
              </a:ext>
            </a:extLst>
          </p:cNvPr>
          <p:cNvSpPr txBox="1"/>
          <p:nvPr/>
        </p:nvSpPr>
        <p:spPr>
          <a:xfrm>
            <a:off x="2982293" y="2021569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61" name="CustomShape 13">
            <a:extLst>
              <a:ext uri="{FF2B5EF4-FFF2-40B4-BE49-F238E27FC236}">
                <a16:creationId xmlns:a16="http://schemas.microsoft.com/office/drawing/2014/main" id="{AC943A8B-EDF2-416F-B60E-8C3C3998B1EE}"/>
              </a:ext>
            </a:extLst>
          </p:cNvPr>
          <p:cNvSpPr/>
          <p:nvPr/>
        </p:nvSpPr>
        <p:spPr>
          <a:xfrm>
            <a:off x="4503908" y="3168665"/>
            <a:ext cx="74571" cy="532978"/>
          </a:xfrm>
          <a:prstGeom prst="rect">
            <a:avLst/>
          </a:prstGeom>
          <a:solidFill>
            <a:srgbClr val="0070C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2" name="CustomShape 13">
            <a:extLst>
              <a:ext uri="{FF2B5EF4-FFF2-40B4-BE49-F238E27FC236}">
                <a16:creationId xmlns:a16="http://schemas.microsoft.com/office/drawing/2014/main" id="{8C550C72-051A-4F72-9EB3-2066351997AF}"/>
              </a:ext>
            </a:extLst>
          </p:cNvPr>
          <p:cNvSpPr/>
          <p:nvPr/>
        </p:nvSpPr>
        <p:spPr>
          <a:xfrm>
            <a:off x="4631538" y="2810536"/>
            <a:ext cx="74571" cy="532978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3" name="CustomShape 13">
            <a:extLst>
              <a:ext uri="{FF2B5EF4-FFF2-40B4-BE49-F238E27FC236}">
                <a16:creationId xmlns:a16="http://schemas.microsoft.com/office/drawing/2014/main" id="{898F5D3C-195D-4597-8A65-CA24059F042B}"/>
              </a:ext>
            </a:extLst>
          </p:cNvPr>
          <p:cNvSpPr/>
          <p:nvPr/>
        </p:nvSpPr>
        <p:spPr>
          <a:xfrm>
            <a:off x="4774895" y="2465428"/>
            <a:ext cx="74571" cy="5329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4" name="CustomShape 13">
            <a:extLst>
              <a:ext uri="{FF2B5EF4-FFF2-40B4-BE49-F238E27FC236}">
                <a16:creationId xmlns:a16="http://schemas.microsoft.com/office/drawing/2014/main" id="{AB601A5C-4E4B-4C72-9B29-5F77226B9512}"/>
              </a:ext>
            </a:extLst>
          </p:cNvPr>
          <p:cNvSpPr/>
          <p:nvPr/>
        </p:nvSpPr>
        <p:spPr>
          <a:xfrm>
            <a:off x="4891288" y="2095736"/>
            <a:ext cx="74571" cy="532978"/>
          </a:xfrm>
          <a:prstGeom prst="rect">
            <a:avLst/>
          </a:prstGeom>
          <a:solidFill>
            <a:schemeClr val="accent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5" name="CustomShape 13">
            <a:extLst>
              <a:ext uri="{FF2B5EF4-FFF2-40B4-BE49-F238E27FC236}">
                <a16:creationId xmlns:a16="http://schemas.microsoft.com/office/drawing/2014/main" id="{FC1E62D9-4AE3-47D0-A635-F24B2E7E8C73}"/>
              </a:ext>
            </a:extLst>
          </p:cNvPr>
          <p:cNvSpPr/>
          <p:nvPr/>
        </p:nvSpPr>
        <p:spPr>
          <a:xfrm>
            <a:off x="5031452" y="1681199"/>
            <a:ext cx="74571" cy="5329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6" name="TextShape 6">
            <a:extLst>
              <a:ext uri="{FF2B5EF4-FFF2-40B4-BE49-F238E27FC236}">
                <a16:creationId xmlns:a16="http://schemas.microsoft.com/office/drawing/2014/main" id="{D8C96160-0622-420A-BEA3-E4CB5AC14048}"/>
              </a:ext>
            </a:extLst>
          </p:cNvPr>
          <p:cNvSpPr txBox="1"/>
          <p:nvPr/>
        </p:nvSpPr>
        <p:spPr>
          <a:xfrm>
            <a:off x="4366737" y="3784663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67" name="TextShape 6">
            <a:extLst>
              <a:ext uri="{FF2B5EF4-FFF2-40B4-BE49-F238E27FC236}">
                <a16:creationId xmlns:a16="http://schemas.microsoft.com/office/drawing/2014/main" id="{007BDC3C-A36C-4E4A-99F3-3C2A5F6E2013}"/>
              </a:ext>
            </a:extLst>
          </p:cNvPr>
          <p:cNvSpPr txBox="1"/>
          <p:nvPr/>
        </p:nvSpPr>
        <p:spPr>
          <a:xfrm>
            <a:off x="4516438" y="3448929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68" name="TextShape 6">
            <a:extLst>
              <a:ext uri="{FF2B5EF4-FFF2-40B4-BE49-F238E27FC236}">
                <a16:creationId xmlns:a16="http://schemas.microsoft.com/office/drawing/2014/main" id="{6A65F0E0-8626-4C55-8220-0BFEE1C5B378}"/>
              </a:ext>
            </a:extLst>
          </p:cNvPr>
          <p:cNvSpPr txBox="1"/>
          <p:nvPr/>
        </p:nvSpPr>
        <p:spPr>
          <a:xfrm>
            <a:off x="4646033" y="3148580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69" name="TextShape 3">
            <a:extLst>
              <a:ext uri="{FF2B5EF4-FFF2-40B4-BE49-F238E27FC236}">
                <a16:creationId xmlns:a16="http://schemas.microsoft.com/office/drawing/2014/main" id="{E4256094-80DA-455F-87F4-EFEA11AA2846}"/>
              </a:ext>
            </a:extLst>
          </p:cNvPr>
          <p:cNvSpPr txBox="1"/>
          <p:nvPr/>
        </p:nvSpPr>
        <p:spPr>
          <a:xfrm>
            <a:off x="4778117" y="2834149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70" name="TextShape 3">
            <a:extLst>
              <a:ext uri="{FF2B5EF4-FFF2-40B4-BE49-F238E27FC236}">
                <a16:creationId xmlns:a16="http://schemas.microsoft.com/office/drawing/2014/main" id="{0B20E285-07ED-4032-ADD0-0E779A4296FA}"/>
              </a:ext>
            </a:extLst>
          </p:cNvPr>
          <p:cNvSpPr txBox="1"/>
          <p:nvPr/>
        </p:nvSpPr>
        <p:spPr>
          <a:xfrm>
            <a:off x="4922392" y="2437306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71" name="TextShape 3">
            <a:extLst>
              <a:ext uri="{FF2B5EF4-FFF2-40B4-BE49-F238E27FC236}">
                <a16:creationId xmlns:a16="http://schemas.microsoft.com/office/drawing/2014/main" id="{332D673E-BA44-4189-9598-C812CAB50D86}"/>
              </a:ext>
            </a:extLst>
          </p:cNvPr>
          <p:cNvSpPr txBox="1"/>
          <p:nvPr/>
        </p:nvSpPr>
        <p:spPr>
          <a:xfrm>
            <a:off x="5083519" y="2068056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72" name="CustomShape 22">
            <a:extLst>
              <a:ext uri="{FF2B5EF4-FFF2-40B4-BE49-F238E27FC236}">
                <a16:creationId xmlns:a16="http://schemas.microsoft.com/office/drawing/2014/main" id="{BE481459-1DCF-4F1C-A4C9-89CF63CC05DA}"/>
              </a:ext>
            </a:extLst>
          </p:cNvPr>
          <p:cNvSpPr/>
          <p:nvPr/>
        </p:nvSpPr>
        <p:spPr>
          <a:xfrm>
            <a:off x="5482163" y="2903152"/>
            <a:ext cx="701996" cy="191444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0B2FDF-A92B-41D0-9601-7ED9F1C8DD67}"/>
              </a:ext>
            </a:extLst>
          </p:cNvPr>
          <p:cNvSpPr txBox="1"/>
          <p:nvPr/>
        </p:nvSpPr>
        <p:spPr>
          <a:xfrm>
            <a:off x="0" y="6565207"/>
            <a:ext cx="3082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hlinkClick r:id="rId11"/>
              </a:rPr>
              <a:t>https://www.pinclipart.com/</a:t>
            </a:r>
            <a:r>
              <a:rPr lang="en-IN" sz="1000" dirty="0"/>
              <a:t>, </a:t>
            </a:r>
            <a:r>
              <a:rPr lang="en-IN" sz="1000" dirty="0">
                <a:hlinkClick r:id="rId12"/>
              </a:rPr>
              <a:t>http://www.pngtree.com</a:t>
            </a:r>
            <a:r>
              <a:rPr lang="en-IN" sz="1000" dirty="0"/>
              <a:t> </a:t>
            </a:r>
          </a:p>
        </p:txBody>
      </p:sp>
      <p:pic>
        <p:nvPicPr>
          <p:cNvPr id="56" name="Picture 55" descr="A picture containing wheel&#10;&#10;Description automatically generated">
            <a:extLst>
              <a:ext uri="{FF2B5EF4-FFF2-40B4-BE49-F238E27FC236}">
                <a16:creationId xmlns:a16="http://schemas.microsoft.com/office/drawing/2014/main" id="{1F50F2AD-F31C-4DE0-A9F3-00712042DA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70" y="2666613"/>
            <a:ext cx="1062830" cy="750623"/>
          </a:xfrm>
          <a:prstGeom prst="rect">
            <a:avLst/>
          </a:prstGeom>
        </p:spPr>
      </p:pic>
      <p:sp>
        <p:nvSpPr>
          <p:cNvPr id="76" name="CustomShape 22">
            <a:extLst>
              <a:ext uri="{FF2B5EF4-FFF2-40B4-BE49-F238E27FC236}">
                <a16:creationId xmlns:a16="http://schemas.microsoft.com/office/drawing/2014/main" id="{522FBAB0-9EEC-4DB4-8A78-0A0968CFDE35}"/>
              </a:ext>
            </a:extLst>
          </p:cNvPr>
          <p:cNvSpPr/>
          <p:nvPr/>
        </p:nvSpPr>
        <p:spPr>
          <a:xfrm>
            <a:off x="4873822" y="4959813"/>
            <a:ext cx="701996" cy="191444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77" name="CustomShape 22">
            <a:extLst>
              <a:ext uri="{FF2B5EF4-FFF2-40B4-BE49-F238E27FC236}">
                <a16:creationId xmlns:a16="http://schemas.microsoft.com/office/drawing/2014/main" id="{19BA744F-FD06-4CF7-8C78-DA7755FADC66}"/>
              </a:ext>
            </a:extLst>
          </p:cNvPr>
          <p:cNvSpPr/>
          <p:nvPr/>
        </p:nvSpPr>
        <p:spPr>
          <a:xfrm>
            <a:off x="5812637" y="4944220"/>
            <a:ext cx="562415" cy="216771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78" name="CustomShape 22">
            <a:extLst>
              <a:ext uri="{FF2B5EF4-FFF2-40B4-BE49-F238E27FC236}">
                <a16:creationId xmlns:a16="http://schemas.microsoft.com/office/drawing/2014/main" id="{01804E7F-693F-457D-A3B4-70F80BDE78EB}"/>
              </a:ext>
            </a:extLst>
          </p:cNvPr>
          <p:cNvSpPr/>
          <p:nvPr/>
        </p:nvSpPr>
        <p:spPr>
          <a:xfrm>
            <a:off x="7875309" y="4934486"/>
            <a:ext cx="562415" cy="216771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7EF2E86-E56C-4954-A16D-B96CA86FD0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5534551"/>
            <a:ext cx="1010687" cy="965223"/>
          </a:xfrm>
          <a:prstGeom prst="rect">
            <a:avLst/>
          </a:prstGeom>
        </p:spPr>
      </p:pic>
      <p:sp>
        <p:nvSpPr>
          <p:cNvPr id="75" name="Speech Bubble: Rectangle 74">
            <a:extLst>
              <a:ext uri="{FF2B5EF4-FFF2-40B4-BE49-F238E27FC236}">
                <a16:creationId xmlns:a16="http://schemas.microsoft.com/office/drawing/2014/main" id="{CBDCF6DC-2D1B-43F3-ADD9-0ECE52C5419D}"/>
              </a:ext>
            </a:extLst>
          </p:cNvPr>
          <p:cNvSpPr/>
          <p:nvPr/>
        </p:nvSpPr>
        <p:spPr>
          <a:xfrm>
            <a:off x="225105" y="4102833"/>
            <a:ext cx="3517930" cy="1101806"/>
          </a:xfrm>
          <a:prstGeom prst="wedgeRectCallout">
            <a:avLst>
              <a:gd name="adj1" fmla="val -41073"/>
              <a:gd name="adj2" fmla="val 7944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Feature extraction 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converts raw inputs to a 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numeric representation 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that the ML algo can understand and work with. More on feature extraction later.</a:t>
            </a:r>
          </a:p>
        </p:txBody>
      </p:sp>
      <p:sp>
        <p:nvSpPr>
          <p:cNvPr id="85" name="Speech Bubble: Rectangle 84">
            <a:extLst>
              <a:ext uri="{FF2B5EF4-FFF2-40B4-BE49-F238E27FC236}">
                <a16:creationId xmlns:a16="http://schemas.microsoft.com/office/drawing/2014/main" id="{E5B35374-571D-4473-85AF-50658342711C}"/>
              </a:ext>
            </a:extLst>
          </p:cNvPr>
          <p:cNvSpPr/>
          <p:nvPr/>
        </p:nvSpPr>
        <p:spPr>
          <a:xfrm>
            <a:off x="8317871" y="2802266"/>
            <a:ext cx="3681236" cy="1171879"/>
          </a:xfrm>
          <a:prstGeom prst="wedgeRectCallout">
            <a:avLst>
              <a:gd name="adj1" fmla="val 35954"/>
              <a:gd name="adj2" fmla="val 9506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Is feature extraction done “manually” as a pre-processing step before the ML algo starts working? Can’t we “automate” this part? Can’t we “learn” good features directly from raw inputs?</a:t>
            </a:r>
          </a:p>
        </p:txBody>
      </p:sp>
      <p:sp>
        <p:nvSpPr>
          <p:cNvPr id="87" name="Speech Bubble: Rectangle 86">
            <a:extLst>
              <a:ext uri="{FF2B5EF4-FFF2-40B4-BE49-F238E27FC236}">
                <a16:creationId xmlns:a16="http://schemas.microsoft.com/office/drawing/2014/main" id="{59B109A1-3EFE-49D8-829A-14717599B027}"/>
              </a:ext>
            </a:extLst>
          </p:cNvPr>
          <p:cNvSpPr/>
          <p:nvPr/>
        </p:nvSpPr>
        <p:spPr>
          <a:xfrm>
            <a:off x="1337764" y="5400283"/>
            <a:ext cx="2595305" cy="1101806"/>
          </a:xfrm>
          <a:prstGeom prst="wedgeRectCallout">
            <a:avLst>
              <a:gd name="adj1" fmla="val -74661"/>
              <a:gd name="adj2" fmla="val -1877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Indeed. 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Deep Learning 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algos do precisely that!</a:t>
            </a:r>
          </a:p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(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feature + model learning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). More on Deep Learning later</a:t>
            </a:r>
          </a:p>
        </p:txBody>
      </p:sp>
      <p:pic>
        <p:nvPicPr>
          <p:cNvPr id="83" name="Picture 82" descr="A picture containing photo, different, small, old&#10;&#10;Description automatically generated">
            <a:extLst>
              <a:ext uri="{FF2B5EF4-FFF2-40B4-BE49-F238E27FC236}">
                <a16:creationId xmlns:a16="http://schemas.microsoft.com/office/drawing/2014/main" id="{980D67E6-3D1A-4B4B-8430-D4110474DD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86" y="4713040"/>
            <a:ext cx="995031" cy="745588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32680F7B-D1D1-4A8C-BB23-CCF722A91B15}"/>
              </a:ext>
            </a:extLst>
          </p:cNvPr>
          <p:cNvSpPr/>
          <p:nvPr/>
        </p:nvSpPr>
        <p:spPr>
          <a:xfrm>
            <a:off x="6540785" y="4623113"/>
            <a:ext cx="1162248" cy="925441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64B48DB-515A-4E0C-874A-4CBEBAE864F0}"/>
              </a:ext>
            </a:extLst>
          </p:cNvPr>
          <p:cNvSpPr txBox="1"/>
          <p:nvPr/>
        </p:nvSpPr>
        <p:spPr>
          <a:xfrm>
            <a:off x="6210920" y="5594624"/>
            <a:ext cx="1685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    </a:t>
            </a:r>
            <a:r>
              <a:rPr lang="en-IN" dirty="0">
                <a:latin typeface="Abadi Extra Light" panose="020B0204020104020204" pitchFamily="34" charset="0"/>
              </a:rPr>
              <a:t>Cat vs Dog </a:t>
            </a:r>
          </a:p>
          <a:p>
            <a:r>
              <a:rPr lang="en-IN" dirty="0">
                <a:latin typeface="Abadi Extra Light" panose="020B0204020104020204" pitchFamily="34" charset="0"/>
              </a:rPr>
              <a:t>Prediction model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E458777-C515-46B4-BDFB-686F87323F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28463" y="1023925"/>
            <a:ext cx="1010687" cy="965223"/>
          </a:xfrm>
          <a:prstGeom prst="rect">
            <a:avLst/>
          </a:prstGeom>
        </p:spPr>
      </p:pic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EF14DC8B-4D0F-40C6-8279-C0662065E0C0}"/>
              </a:ext>
            </a:extLst>
          </p:cNvPr>
          <p:cNvSpPr/>
          <p:nvPr/>
        </p:nvSpPr>
        <p:spPr>
          <a:xfrm>
            <a:off x="7447403" y="1163234"/>
            <a:ext cx="2941503" cy="821500"/>
          </a:xfrm>
          <a:prstGeom prst="wedgeRectCallout">
            <a:avLst>
              <a:gd name="adj1" fmla="val 70940"/>
              <a:gd name="adj2" fmla="val -1458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Note: This example is for the problem of 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binary classification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, a supervised learning problem</a:t>
            </a:r>
          </a:p>
        </p:txBody>
      </p:sp>
      <p:sp>
        <p:nvSpPr>
          <p:cNvPr id="55" name="TextShape 21">
            <a:extLst>
              <a:ext uri="{FF2B5EF4-FFF2-40B4-BE49-F238E27FC236}">
                <a16:creationId xmlns:a16="http://schemas.microsoft.com/office/drawing/2014/main" id="{6B773867-74FD-4271-9317-355351D31FF1}"/>
              </a:ext>
            </a:extLst>
          </p:cNvPr>
          <p:cNvSpPr txBox="1"/>
          <p:nvPr/>
        </p:nvSpPr>
        <p:spPr>
          <a:xfrm>
            <a:off x="4750112" y="5174283"/>
            <a:ext cx="1005685" cy="5393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badi Extra Light" panose="020B0204020104020204" pitchFamily="34" charset="0"/>
              </a:rPr>
              <a:t> “Feature”</a:t>
            </a:r>
          </a:p>
          <a:p>
            <a:r>
              <a:rPr lang="en-IN" sz="1400" b="0" strike="noStrike" spc="-1" dirty="0">
                <a:latin typeface="Abadi Extra Light" panose="020B0204020104020204" pitchFamily="34" charset="0"/>
              </a:rPr>
              <a:t>Extraction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385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4"/>
    </mc:Choice>
    <mc:Fallback xmlns="">
      <p:transition spd="slow" advTm="183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37" grpId="0"/>
      <p:bldP spid="40" grpId="0" animBg="1"/>
      <p:bldP spid="41" grpId="0"/>
      <p:bldP spid="49" grpId="0"/>
      <p:bldP spid="52" grpId="0"/>
      <p:bldP spid="57" grpId="0"/>
      <p:bldP spid="58" grpId="0"/>
      <p:bldP spid="59" grpId="0"/>
      <p:bldP spid="60" grpId="0"/>
      <p:bldP spid="66" grpId="0"/>
      <p:bldP spid="67" grpId="0"/>
      <p:bldP spid="68" grpId="0"/>
      <p:bldP spid="69" grpId="0"/>
      <p:bldP spid="70" grpId="0"/>
      <p:bldP spid="71" grpId="0"/>
      <p:bldP spid="54" grpId="0"/>
      <p:bldP spid="75" grpId="0" animBg="1"/>
      <p:bldP spid="85" grpId="0" animBg="1"/>
      <p:bldP spid="87" grpId="0" animBg="1"/>
      <p:bldP spid="88" grpId="0" animBg="1"/>
      <p:bldP spid="89" grpId="0"/>
      <p:bldP spid="95" grpId="0" animBg="1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A Typical Unsupervised Learning Workflow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96466" y="136939"/>
            <a:ext cx="730289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0E92D8-8B28-47DE-992C-09EAD1A89A7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43469" y="1820870"/>
            <a:ext cx="494113" cy="418029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E04D56-8D4F-4CF0-93DD-966914BF240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34388" y="2161837"/>
            <a:ext cx="487260" cy="393953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F1707D-2E71-4DB0-83D2-ED1D3B4C8CE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091798" y="2457313"/>
            <a:ext cx="451671" cy="419918"/>
          </a:xfrm>
          <a:prstGeom prst="rect">
            <a:avLst/>
          </a:prstGeom>
          <a:ln w="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A6978C-756F-444F-8CB5-6A1AFCB6AEE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848805" y="2797819"/>
            <a:ext cx="474725" cy="401174"/>
          </a:xfrm>
          <a:prstGeom prst="rect">
            <a:avLst/>
          </a:prstGeom>
          <a:ln w="0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6AA90-F415-408A-B3BD-ECDC02710F8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614116" y="3134003"/>
            <a:ext cx="505914" cy="393840"/>
          </a:xfrm>
          <a:prstGeom prst="rect">
            <a:avLst/>
          </a:prstGeom>
          <a:ln w="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E49E3-7B49-42BC-BBE7-79E103B28D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413703" y="3438807"/>
            <a:ext cx="462469" cy="393840"/>
          </a:xfrm>
          <a:prstGeom prst="rect">
            <a:avLst/>
          </a:prstGeom>
          <a:ln w="0">
            <a:noFill/>
          </a:ln>
        </p:spPr>
      </p:pic>
      <p:sp>
        <p:nvSpPr>
          <p:cNvPr id="23" name="TextShape 7">
            <a:extLst>
              <a:ext uri="{FF2B5EF4-FFF2-40B4-BE49-F238E27FC236}">
                <a16:creationId xmlns:a16="http://schemas.microsoft.com/office/drawing/2014/main" id="{BC1A0BE4-1A0C-4575-A2CC-3C2DF6D838EC}"/>
              </a:ext>
            </a:extLst>
          </p:cNvPr>
          <p:cNvSpPr txBox="1"/>
          <p:nvPr/>
        </p:nvSpPr>
        <p:spPr>
          <a:xfrm>
            <a:off x="745926" y="1812752"/>
            <a:ext cx="1333040" cy="76793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2600" b="0" strike="noStrike" spc="-1" dirty="0">
                <a:latin typeface="Arial"/>
              </a:rPr>
              <a:t> </a:t>
            </a:r>
            <a:r>
              <a:rPr lang="en-IN" b="0" strike="noStrike" spc="-1" dirty="0" err="1">
                <a:latin typeface="Abadi Extra Light" panose="020B0204020104020204" pitchFamily="34" charset="0"/>
              </a:rPr>
              <a:t>Unlabeled</a:t>
            </a:r>
            <a:endParaRPr lang="en-IN" b="0" strike="noStrike" spc="-1" dirty="0">
              <a:latin typeface="Abadi Extra Light" panose="020B0204020104020204" pitchFamily="34" charset="0"/>
            </a:endParaRPr>
          </a:p>
          <a:p>
            <a:pPr algn="ctr"/>
            <a:r>
              <a:rPr lang="en-IN" b="0" strike="noStrike" spc="-1" dirty="0">
                <a:latin typeface="Abadi Extra Light" panose="020B0204020104020204" pitchFamily="34" charset="0"/>
              </a:rPr>
              <a:t> Data</a:t>
            </a:r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1612BFB8-F448-4084-86D3-7E2632A3CD98}"/>
              </a:ext>
            </a:extLst>
          </p:cNvPr>
          <p:cNvSpPr/>
          <p:nvPr/>
        </p:nvSpPr>
        <p:spPr>
          <a:xfrm>
            <a:off x="4382639" y="3474524"/>
            <a:ext cx="74571" cy="53297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40" name="CustomShape 24">
            <a:extLst>
              <a:ext uri="{FF2B5EF4-FFF2-40B4-BE49-F238E27FC236}">
                <a16:creationId xmlns:a16="http://schemas.microsoft.com/office/drawing/2014/main" id="{A05C4763-9D4E-473A-9D01-70ED7AB6BFDE}"/>
              </a:ext>
            </a:extLst>
          </p:cNvPr>
          <p:cNvSpPr/>
          <p:nvPr/>
        </p:nvSpPr>
        <p:spPr>
          <a:xfrm>
            <a:off x="6303697" y="2641461"/>
            <a:ext cx="1699535" cy="1153788"/>
          </a:xfrm>
          <a:prstGeom prst="rect">
            <a:avLst/>
          </a:prstGeom>
          <a:solidFill>
            <a:srgbClr val="B2B2B2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 dirty="0"/>
          </a:p>
        </p:txBody>
      </p:sp>
      <p:sp>
        <p:nvSpPr>
          <p:cNvPr id="41" name="TextShape 25">
            <a:extLst>
              <a:ext uri="{FF2B5EF4-FFF2-40B4-BE49-F238E27FC236}">
                <a16:creationId xmlns:a16="http://schemas.microsoft.com/office/drawing/2014/main" id="{9AB077CA-173A-4D06-BA9B-0A90CCFFD5C8}"/>
              </a:ext>
            </a:extLst>
          </p:cNvPr>
          <p:cNvSpPr txBox="1"/>
          <p:nvPr/>
        </p:nvSpPr>
        <p:spPr>
          <a:xfrm>
            <a:off x="6184159" y="3302544"/>
            <a:ext cx="1893645" cy="52053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IN" sz="1400" b="0" strike="noStrike" spc="-1" dirty="0">
                <a:latin typeface="Arial"/>
              </a:rPr>
              <a:t>ML Algorithm</a:t>
            </a:r>
          </a:p>
          <a:p>
            <a:pPr algn="ctr"/>
            <a:r>
              <a:rPr lang="en-IN" sz="1400" spc="-1" dirty="0">
                <a:latin typeface="Arial"/>
              </a:rPr>
              <a:t> (outputs a clustering)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2" name="CustomShape 26">
            <a:extLst>
              <a:ext uri="{FF2B5EF4-FFF2-40B4-BE49-F238E27FC236}">
                <a16:creationId xmlns:a16="http://schemas.microsoft.com/office/drawing/2014/main" id="{B5B41828-EB83-4944-846D-A6D9728430C3}"/>
              </a:ext>
            </a:extLst>
          </p:cNvPr>
          <p:cNvSpPr/>
          <p:nvPr/>
        </p:nvSpPr>
        <p:spPr>
          <a:xfrm rot="5456400">
            <a:off x="6864651" y="4125764"/>
            <a:ext cx="517229" cy="205843"/>
          </a:xfrm>
          <a:custGeom>
            <a:avLst/>
            <a:gdLst/>
            <a:ahLst/>
            <a:cxnLst/>
            <a:rect l="0" t="0" r="r" b="b"/>
            <a:pathLst>
              <a:path w="4699" h="1880">
                <a:moveTo>
                  <a:pt x="0" y="474"/>
                </a:moveTo>
                <a:lnTo>
                  <a:pt x="3523" y="469"/>
                </a:lnTo>
                <a:lnTo>
                  <a:pt x="3522" y="0"/>
                </a:lnTo>
                <a:lnTo>
                  <a:pt x="4698" y="939"/>
                </a:lnTo>
                <a:lnTo>
                  <a:pt x="3523" y="1879"/>
                </a:lnTo>
                <a:lnTo>
                  <a:pt x="3523" y="1409"/>
                </a:lnTo>
                <a:lnTo>
                  <a:pt x="2" y="1413"/>
                </a:lnTo>
                <a:lnTo>
                  <a:pt x="0" y="474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1" name="CustomShape 13">
            <a:extLst>
              <a:ext uri="{FF2B5EF4-FFF2-40B4-BE49-F238E27FC236}">
                <a16:creationId xmlns:a16="http://schemas.microsoft.com/office/drawing/2014/main" id="{AC943A8B-EDF2-416F-B60E-8C3C3998B1EE}"/>
              </a:ext>
            </a:extLst>
          </p:cNvPr>
          <p:cNvSpPr/>
          <p:nvPr/>
        </p:nvSpPr>
        <p:spPr>
          <a:xfrm>
            <a:off x="4503908" y="3168665"/>
            <a:ext cx="74571" cy="532978"/>
          </a:xfrm>
          <a:prstGeom prst="rect">
            <a:avLst/>
          </a:prstGeom>
          <a:solidFill>
            <a:srgbClr val="0070C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2" name="CustomShape 13">
            <a:extLst>
              <a:ext uri="{FF2B5EF4-FFF2-40B4-BE49-F238E27FC236}">
                <a16:creationId xmlns:a16="http://schemas.microsoft.com/office/drawing/2014/main" id="{8C550C72-051A-4F72-9EB3-2066351997AF}"/>
              </a:ext>
            </a:extLst>
          </p:cNvPr>
          <p:cNvSpPr/>
          <p:nvPr/>
        </p:nvSpPr>
        <p:spPr>
          <a:xfrm>
            <a:off x="4631538" y="2810536"/>
            <a:ext cx="74571" cy="532978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3" name="CustomShape 13">
            <a:extLst>
              <a:ext uri="{FF2B5EF4-FFF2-40B4-BE49-F238E27FC236}">
                <a16:creationId xmlns:a16="http://schemas.microsoft.com/office/drawing/2014/main" id="{898F5D3C-195D-4597-8A65-CA24059F042B}"/>
              </a:ext>
            </a:extLst>
          </p:cNvPr>
          <p:cNvSpPr/>
          <p:nvPr/>
        </p:nvSpPr>
        <p:spPr>
          <a:xfrm>
            <a:off x="4774895" y="2465428"/>
            <a:ext cx="74571" cy="5329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4" name="CustomShape 13">
            <a:extLst>
              <a:ext uri="{FF2B5EF4-FFF2-40B4-BE49-F238E27FC236}">
                <a16:creationId xmlns:a16="http://schemas.microsoft.com/office/drawing/2014/main" id="{AB601A5C-4E4B-4C72-9B29-5F77226B9512}"/>
              </a:ext>
            </a:extLst>
          </p:cNvPr>
          <p:cNvSpPr/>
          <p:nvPr/>
        </p:nvSpPr>
        <p:spPr>
          <a:xfrm>
            <a:off x="4891288" y="2095736"/>
            <a:ext cx="74571" cy="532978"/>
          </a:xfrm>
          <a:prstGeom prst="rect">
            <a:avLst/>
          </a:prstGeom>
          <a:solidFill>
            <a:schemeClr val="accent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65" name="CustomShape 13">
            <a:extLst>
              <a:ext uri="{FF2B5EF4-FFF2-40B4-BE49-F238E27FC236}">
                <a16:creationId xmlns:a16="http://schemas.microsoft.com/office/drawing/2014/main" id="{FC1E62D9-4AE3-47D0-A635-F24B2E7E8C73}"/>
              </a:ext>
            </a:extLst>
          </p:cNvPr>
          <p:cNvSpPr/>
          <p:nvPr/>
        </p:nvSpPr>
        <p:spPr>
          <a:xfrm>
            <a:off x="5031452" y="1681199"/>
            <a:ext cx="74571" cy="5329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72" name="CustomShape 22">
            <a:extLst>
              <a:ext uri="{FF2B5EF4-FFF2-40B4-BE49-F238E27FC236}">
                <a16:creationId xmlns:a16="http://schemas.microsoft.com/office/drawing/2014/main" id="{BE481459-1DCF-4F1C-A4C9-89CF63CC05DA}"/>
              </a:ext>
            </a:extLst>
          </p:cNvPr>
          <p:cNvSpPr/>
          <p:nvPr/>
        </p:nvSpPr>
        <p:spPr>
          <a:xfrm>
            <a:off x="5482163" y="2903152"/>
            <a:ext cx="701996" cy="191444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0B2FDF-A92B-41D0-9601-7ED9F1C8DD67}"/>
              </a:ext>
            </a:extLst>
          </p:cNvPr>
          <p:cNvSpPr txBox="1"/>
          <p:nvPr/>
        </p:nvSpPr>
        <p:spPr>
          <a:xfrm>
            <a:off x="0" y="6565207"/>
            <a:ext cx="3082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hlinkClick r:id="rId9"/>
              </a:rPr>
              <a:t>https://www.pinclipart.com/</a:t>
            </a:r>
            <a:r>
              <a:rPr lang="en-IN" sz="1000" dirty="0"/>
              <a:t>, </a:t>
            </a:r>
            <a:r>
              <a:rPr lang="en-IN" sz="1000" dirty="0">
                <a:hlinkClick r:id="rId10"/>
              </a:rPr>
              <a:t>http://www.pngtree.com</a:t>
            </a:r>
            <a:r>
              <a:rPr lang="en-IN" sz="1000" dirty="0"/>
              <a:t> </a:t>
            </a:r>
          </a:p>
        </p:txBody>
      </p:sp>
      <p:pic>
        <p:nvPicPr>
          <p:cNvPr id="56" name="Picture 55" descr="A picture containing wheel&#10;&#10;Description automatically generated">
            <a:extLst>
              <a:ext uri="{FF2B5EF4-FFF2-40B4-BE49-F238E27FC236}">
                <a16:creationId xmlns:a16="http://schemas.microsoft.com/office/drawing/2014/main" id="{1F50F2AD-F31C-4DE0-A9F3-00712042DA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70" y="2666613"/>
            <a:ext cx="1062830" cy="75062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AA50184-1331-4C3C-9474-E9E0F2FEE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28463" y="1023925"/>
            <a:ext cx="1010687" cy="965223"/>
          </a:xfrm>
          <a:prstGeom prst="rect">
            <a:avLst/>
          </a:prstGeom>
        </p:spPr>
      </p:pic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AF2A1CFB-5240-49E5-BEC9-373D7B0D92B5}"/>
              </a:ext>
            </a:extLst>
          </p:cNvPr>
          <p:cNvSpPr/>
          <p:nvPr/>
        </p:nvSpPr>
        <p:spPr>
          <a:xfrm>
            <a:off x="7447403" y="1163234"/>
            <a:ext cx="2941503" cy="821500"/>
          </a:xfrm>
          <a:prstGeom prst="wedgeRectCallout">
            <a:avLst>
              <a:gd name="adj1" fmla="val 70940"/>
              <a:gd name="adj2" fmla="val -1458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Note: This example is for the problem of 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data clustering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, an unsupervised learning problem</a:t>
            </a:r>
          </a:p>
        </p:txBody>
      </p:sp>
      <p:sp>
        <p:nvSpPr>
          <p:cNvPr id="73" name="TextShape 21">
            <a:extLst>
              <a:ext uri="{FF2B5EF4-FFF2-40B4-BE49-F238E27FC236}">
                <a16:creationId xmlns:a16="http://schemas.microsoft.com/office/drawing/2014/main" id="{68481D5E-33AD-4993-962D-511D9C3FA476}"/>
              </a:ext>
            </a:extLst>
          </p:cNvPr>
          <p:cNvSpPr txBox="1"/>
          <p:nvPr/>
        </p:nvSpPr>
        <p:spPr>
          <a:xfrm>
            <a:off x="3117053" y="3096347"/>
            <a:ext cx="1005685" cy="5393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 </a:t>
            </a:r>
            <a:r>
              <a:rPr lang="en-IN" sz="1400" b="0" strike="noStrike" spc="-1" dirty="0">
                <a:latin typeface="Abadi Extra Light" panose="020B0204020104020204" pitchFamily="34" charset="0"/>
              </a:rPr>
              <a:t>“Feature”</a:t>
            </a:r>
          </a:p>
          <a:p>
            <a:r>
              <a:rPr lang="en-IN" sz="1400" b="0" strike="noStrike" spc="-1" dirty="0">
                <a:latin typeface="Abadi Extra Light" panose="020B0204020104020204" pitchFamily="34" charset="0"/>
              </a:rPr>
              <a:t>Extraction</a:t>
            </a:r>
          </a:p>
        </p:txBody>
      </p:sp>
      <p:sp>
        <p:nvSpPr>
          <p:cNvPr id="79" name="CustomShape 22">
            <a:extLst>
              <a:ext uri="{FF2B5EF4-FFF2-40B4-BE49-F238E27FC236}">
                <a16:creationId xmlns:a16="http://schemas.microsoft.com/office/drawing/2014/main" id="{2229C921-0FA5-4D08-B85B-5920E591977A}"/>
              </a:ext>
            </a:extLst>
          </p:cNvPr>
          <p:cNvSpPr/>
          <p:nvPr/>
        </p:nvSpPr>
        <p:spPr>
          <a:xfrm>
            <a:off x="3307888" y="2886747"/>
            <a:ext cx="701996" cy="191444"/>
          </a:xfrm>
          <a:custGeom>
            <a:avLst/>
            <a:gdLst/>
            <a:ahLst/>
            <a:cxnLst/>
            <a:rect l="0" t="0" r="r" b="b"/>
            <a:pathLst>
              <a:path w="4202" h="1002">
                <a:moveTo>
                  <a:pt x="0" y="250"/>
                </a:moveTo>
                <a:lnTo>
                  <a:pt x="3150" y="250"/>
                </a:lnTo>
                <a:lnTo>
                  <a:pt x="3150" y="0"/>
                </a:lnTo>
                <a:lnTo>
                  <a:pt x="4201" y="500"/>
                </a:lnTo>
                <a:lnTo>
                  <a:pt x="3150" y="1001"/>
                </a:lnTo>
                <a:lnTo>
                  <a:pt x="31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9538C4F8-C00C-44F8-8212-16F940A6EC2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165891" y="4607786"/>
            <a:ext cx="474725" cy="401174"/>
          </a:xfrm>
          <a:prstGeom prst="rect">
            <a:avLst/>
          </a:prstGeom>
          <a:ln w="0"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D939427-9C11-493F-95BE-A12066A50EE8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931202" y="4943970"/>
            <a:ext cx="505914" cy="39384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7871056-A8E6-4EE1-97A6-58CD87D11DCD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730789" y="5248774"/>
            <a:ext cx="462469" cy="393840"/>
          </a:xfrm>
          <a:prstGeom prst="rect">
            <a:avLst/>
          </a:prstGeom>
          <a:ln w="0">
            <a:noFill/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BAD47B6-B4A7-4D6B-A66D-A89CFE060D1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662200" y="4664252"/>
            <a:ext cx="494113" cy="418029"/>
          </a:xfrm>
          <a:prstGeom prst="rect">
            <a:avLst/>
          </a:prstGeom>
          <a:ln w="0">
            <a:noFill/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2DDA42D-8BEF-4D30-AE73-24E8CE717D2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453119" y="5005219"/>
            <a:ext cx="487260" cy="393953"/>
          </a:xfrm>
          <a:prstGeom prst="rect">
            <a:avLst/>
          </a:prstGeom>
          <a:ln w="0">
            <a:noFill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92F99DB-35FF-43DD-BAD1-9C372805F41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210529" y="5300695"/>
            <a:ext cx="451671" cy="419918"/>
          </a:xfrm>
          <a:prstGeom prst="rect">
            <a:avLst/>
          </a:prstGeom>
          <a:ln w="0"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9DB5395-F675-44E6-9888-BD6C03023F39}"/>
              </a:ext>
            </a:extLst>
          </p:cNvPr>
          <p:cNvSpPr/>
          <p:nvPr/>
        </p:nvSpPr>
        <p:spPr>
          <a:xfrm rot="2007383">
            <a:off x="5750058" y="4279978"/>
            <a:ext cx="809242" cy="1810033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9F6410E-FFCC-41D3-95A0-34E9D92EEFB3}"/>
              </a:ext>
            </a:extLst>
          </p:cNvPr>
          <p:cNvSpPr/>
          <p:nvPr/>
        </p:nvSpPr>
        <p:spPr>
          <a:xfrm rot="2007383">
            <a:off x="7233242" y="4296445"/>
            <a:ext cx="868979" cy="1810033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5" name="Picture 4" descr="Clipart Thanksgiving Hand Clip Black And White Stock - Thinking Light Bulb Clip Art - Png Download (950x1015), Png Download">
            <a:extLst>
              <a:ext uri="{FF2B5EF4-FFF2-40B4-BE49-F238E27FC236}">
                <a16:creationId xmlns:a16="http://schemas.microsoft.com/office/drawing/2014/main" id="{E6945D77-C74F-4440-8DDA-DB50095F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4" y="4975699"/>
            <a:ext cx="1075043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Speech Bubble: Rectangle 95">
            <a:extLst>
              <a:ext uri="{FF2B5EF4-FFF2-40B4-BE49-F238E27FC236}">
                <a16:creationId xmlns:a16="http://schemas.microsoft.com/office/drawing/2014/main" id="{AED79316-F476-44D9-A0F0-D65D06C08FDF}"/>
              </a:ext>
            </a:extLst>
          </p:cNvPr>
          <p:cNvSpPr/>
          <p:nvPr/>
        </p:nvSpPr>
        <p:spPr>
          <a:xfrm>
            <a:off x="1927851" y="4554976"/>
            <a:ext cx="2941503" cy="1038178"/>
          </a:xfrm>
          <a:prstGeom prst="wedgeRectCallout">
            <a:avLst>
              <a:gd name="adj1" fmla="val -62393"/>
              <a:gd name="adj2" fmla="val 4442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Does unsupervised learning also have a test phase? That is, can we also predict the cluster of a new test input?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055AED24-59EE-4FB6-ACFA-F24C0EDA18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88072" y="3900446"/>
            <a:ext cx="1010687" cy="965223"/>
          </a:xfrm>
          <a:prstGeom prst="rect">
            <a:avLst/>
          </a:prstGeom>
        </p:spPr>
      </p:pic>
      <p:sp>
        <p:nvSpPr>
          <p:cNvPr id="98" name="Speech Bubble: Rectangle 97">
            <a:extLst>
              <a:ext uri="{FF2B5EF4-FFF2-40B4-BE49-F238E27FC236}">
                <a16:creationId xmlns:a16="http://schemas.microsoft.com/office/drawing/2014/main" id="{76ECFA42-1EE0-4859-97C4-03D5D4F89EE9}"/>
              </a:ext>
            </a:extLst>
          </p:cNvPr>
          <p:cNvSpPr/>
          <p:nvPr/>
        </p:nvSpPr>
        <p:spPr>
          <a:xfrm>
            <a:off x="8523634" y="2902480"/>
            <a:ext cx="3215515" cy="821500"/>
          </a:xfrm>
          <a:prstGeom prst="wedgeRectCallout">
            <a:avLst>
              <a:gd name="adj1" fmla="val 37160"/>
              <a:gd name="adj2" fmla="val 9002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Yes. In this example, given a new “test” cat/dog image, we can assign it to the cluster with closer centroid</a:t>
            </a:r>
            <a:endParaRPr lang="en-IN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65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68"/>
    </mc:Choice>
    <mc:Fallback xmlns="">
      <p:transition spd="slow" advTm="9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0" grpId="0" animBg="1"/>
      <p:bldP spid="41" grpId="0"/>
      <p:bldP spid="54" grpId="0"/>
      <p:bldP spid="55" grpId="0" animBg="1"/>
      <p:bldP spid="73" grpId="0"/>
      <p:bldP spid="3" grpId="0" animBg="1"/>
      <p:bldP spid="94" grpId="0" animBg="1"/>
      <p:bldP spid="96" grpId="0" animBg="1"/>
      <p:bldP spid="9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/>
              <a:t>Notation and Convention</a:t>
            </a:r>
            <a:endParaRPr lang="en-IN" b="1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1DF4C8E-2FB0-4CA2-9D9A-034196FC9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3200" dirty="0">
                    <a:latin typeface="Abadi Extra Light" panose="020B0604020202020204" pitchFamily="34" charset="0"/>
                  </a:rPr>
                  <a:t>In ML, inputs are usually represented by vectors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3200" dirty="0">
                    <a:latin typeface="Abadi Extra Light" panose="020B0604020202020204" pitchFamily="34" charset="0"/>
                  </a:rPr>
                  <a:t>A vector consists of an array of scalar values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3200" dirty="0">
                    <a:latin typeface="Abadi Extra Light" panose="020B0604020202020204" pitchFamily="34" charset="0"/>
                  </a:rPr>
                  <a:t>Geometrically, a vector is just a point in a vector space, e.g.,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800" dirty="0">
                    <a:latin typeface="Abadi Extra Light" panose="020B0604020202020204" pitchFamily="34" charset="0"/>
                  </a:rPr>
                  <a:t>A length 2 vector is a point in 2-dim vector space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800" dirty="0">
                    <a:latin typeface="Abadi Extra Light" panose="020B0604020202020204" pitchFamily="34" charset="0"/>
                  </a:rPr>
                  <a:t>A length 3 vector is a point in 3-dim vector space</a:t>
                </a:r>
              </a:p>
              <a:p>
                <a:pPr marL="457200" lvl="1" indent="0">
                  <a:buNone/>
                </a:pPr>
                <a:endParaRPr lang="en-GB" dirty="0">
                  <a:latin typeface="Abadi Extra Light" panose="020B06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3200" dirty="0">
                  <a:latin typeface="Abadi Extra Light" panose="020B06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3200" dirty="0">
                  <a:latin typeface="Abadi Extra Light" panose="020B0604020202020204" pitchFamily="34" charset="0"/>
                </a:endParaRPr>
              </a:p>
              <a:p>
                <a:pPr marL="457200" lvl="1" indent="0">
                  <a:buNone/>
                </a:pPr>
                <a:endParaRPr lang="en-GB" sz="2800" dirty="0">
                  <a:latin typeface="Abadi Extra Light" panose="020B06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3200" dirty="0">
                    <a:latin typeface="Abadi Extra Light" panose="020B0604020202020204" pitchFamily="34" charset="0"/>
                  </a:rPr>
                  <a:t>Unless specified otherwise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800" dirty="0">
                    <a:latin typeface="Abadi Extra Light" panose="020B0604020202020204" pitchFamily="34" charset="0"/>
                  </a:rPr>
                  <a:t>Small letters in bold font will denote vectors, e.g.,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IN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IN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800" dirty="0">
                    <a:latin typeface="Abadi Extra Light" panose="020B0604020202020204" pitchFamily="34" charset="0"/>
                  </a:rPr>
                  <a:t>etc.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800" dirty="0">
                    <a:latin typeface="Abadi Extra Light" panose="020B0604020202020204" pitchFamily="34" charset="0"/>
                  </a:rPr>
                  <a:t>Small letters in normal font to denote scalars, e.g.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800" dirty="0">
                    <a:latin typeface="Abadi Extra Light" panose="020B0604020202020204" pitchFamily="34" charset="0"/>
                  </a:rPr>
                  <a:t>, etc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800" dirty="0">
                    <a:latin typeface="Abadi Extra Light" panose="020B0604020202020204" pitchFamily="34" charset="0"/>
                  </a:rPr>
                  <a:t>Capital letters in bold font will denote matrices (2-dim arrays), e.g.,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IN" sz="28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IN" sz="28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GB" sz="2800" dirty="0">
                    <a:latin typeface="Abadi Extra Light" panose="020B0604020202020204" pitchFamily="34" charset="0"/>
                  </a:rPr>
                  <a:t>, etc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1DF4C8E-2FB0-4CA2-9D9A-034196FC9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1091" t="-2961" b="-2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83A365E-8AB1-4CD8-A7F4-4D2414144BF4}"/>
              </a:ext>
            </a:extLst>
          </p:cNvPr>
          <p:cNvGraphicFramePr>
            <a:graphicFrameLocks noGrp="1"/>
          </p:cNvGraphicFramePr>
          <p:nvPr/>
        </p:nvGraphicFramePr>
        <p:xfrm>
          <a:off x="8305101" y="1483064"/>
          <a:ext cx="3447879" cy="238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788">
                  <a:extLst>
                    <a:ext uri="{9D8B030D-6E8A-4147-A177-3AD203B41FA5}">
                      <a16:colId xmlns:a16="http://schemas.microsoft.com/office/drawing/2014/main" val="3854861144"/>
                    </a:ext>
                  </a:extLst>
                </a:gridCol>
                <a:gridCol w="366970">
                  <a:extLst>
                    <a:ext uri="{9D8B030D-6E8A-4147-A177-3AD203B41FA5}">
                      <a16:colId xmlns:a16="http://schemas.microsoft.com/office/drawing/2014/main" val="256184923"/>
                    </a:ext>
                  </a:extLst>
                </a:gridCol>
                <a:gridCol w="322605">
                  <a:extLst>
                    <a:ext uri="{9D8B030D-6E8A-4147-A177-3AD203B41FA5}">
                      <a16:colId xmlns:a16="http://schemas.microsoft.com/office/drawing/2014/main" val="3866973990"/>
                    </a:ext>
                  </a:extLst>
                </a:gridCol>
                <a:gridCol w="344788">
                  <a:extLst>
                    <a:ext uri="{9D8B030D-6E8A-4147-A177-3AD203B41FA5}">
                      <a16:colId xmlns:a16="http://schemas.microsoft.com/office/drawing/2014/main" val="1879397274"/>
                    </a:ext>
                  </a:extLst>
                </a:gridCol>
                <a:gridCol w="344788">
                  <a:extLst>
                    <a:ext uri="{9D8B030D-6E8A-4147-A177-3AD203B41FA5}">
                      <a16:colId xmlns:a16="http://schemas.microsoft.com/office/drawing/2014/main" val="2986904658"/>
                    </a:ext>
                  </a:extLst>
                </a:gridCol>
                <a:gridCol w="344788">
                  <a:extLst>
                    <a:ext uri="{9D8B030D-6E8A-4147-A177-3AD203B41FA5}">
                      <a16:colId xmlns:a16="http://schemas.microsoft.com/office/drawing/2014/main" val="596298407"/>
                    </a:ext>
                  </a:extLst>
                </a:gridCol>
                <a:gridCol w="344788">
                  <a:extLst>
                    <a:ext uri="{9D8B030D-6E8A-4147-A177-3AD203B41FA5}">
                      <a16:colId xmlns:a16="http://schemas.microsoft.com/office/drawing/2014/main" val="362989291"/>
                    </a:ext>
                  </a:extLst>
                </a:gridCol>
                <a:gridCol w="344788">
                  <a:extLst>
                    <a:ext uri="{9D8B030D-6E8A-4147-A177-3AD203B41FA5}">
                      <a16:colId xmlns:a16="http://schemas.microsoft.com/office/drawing/2014/main" val="1572016170"/>
                    </a:ext>
                  </a:extLst>
                </a:gridCol>
                <a:gridCol w="344788">
                  <a:extLst>
                    <a:ext uri="{9D8B030D-6E8A-4147-A177-3AD203B41FA5}">
                      <a16:colId xmlns:a16="http://schemas.microsoft.com/office/drawing/2014/main" val="4250917338"/>
                    </a:ext>
                  </a:extLst>
                </a:gridCol>
                <a:gridCol w="344788">
                  <a:extLst>
                    <a:ext uri="{9D8B030D-6E8A-4147-A177-3AD203B41FA5}">
                      <a16:colId xmlns:a16="http://schemas.microsoft.com/office/drawing/2014/main" val="2123395191"/>
                    </a:ext>
                  </a:extLst>
                </a:gridCol>
              </a:tblGrid>
              <a:tr h="238138">
                <a:tc>
                  <a:txBody>
                    <a:bodyPr/>
                    <a:lstStyle/>
                    <a:p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6245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C6EE84-2309-4CDF-BD95-75DFD67A689A}"/>
              </a:ext>
            </a:extLst>
          </p:cNvPr>
          <p:cNvGraphicFramePr>
            <a:graphicFrameLocks noGrp="1"/>
          </p:cNvGraphicFramePr>
          <p:nvPr/>
        </p:nvGraphicFramePr>
        <p:xfrm>
          <a:off x="2565400" y="4089199"/>
          <a:ext cx="711758" cy="238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788">
                  <a:extLst>
                    <a:ext uri="{9D8B030D-6E8A-4147-A177-3AD203B41FA5}">
                      <a16:colId xmlns:a16="http://schemas.microsoft.com/office/drawing/2014/main" val="2783819659"/>
                    </a:ext>
                  </a:extLst>
                </a:gridCol>
                <a:gridCol w="366970">
                  <a:extLst>
                    <a:ext uri="{9D8B030D-6E8A-4147-A177-3AD203B41FA5}">
                      <a16:colId xmlns:a16="http://schemas.microsoft.com/office/drawing/2014/main" val="1108785770"/>
                    </a:ext>
                  </a:extLst>
                </a:gridCol>
              </a:tblGrid>
              <a:tr h="238138">
                <a:tc>
                  <a:txBody>
                    <a:bodyPr/>
                    <a:lstStyle/>
                    <a:p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19218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4CC1C8-EB96-4856-854B-1E7D20C6D137}"/>
              </a:ext>
            </a:extLst>
          </p:cNvPr>
          <p:cNvCxnSpPr>
            <a:cxnSpLocks/>
          </p:cNvCxnSpPr>
          <p:nvPr/>
        </p:nvCxnSpPr>
        <p:spPr>
          <a:xfrm flipV="1">
            <a:off x="3796145" y="3608648"/>
            <a:ext cx="0" cy="1041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CB956F-1BC3-4597-B985-0083A2B96FC4}"/>
              </a:ext>
            </a:extLst>
          </p:cNvPr>
          <p:cNvCxnSpPr>
            <a:cxnSpLocks/>
          </p:cNvCxnSpPr>
          <p:nvPr/>
        </p:nvCxnSpPr>
        <p:spPr>
          <a:xfrm flipV="1">
            <a:off x="3796145" y="4650047"/>
            <a:ext cx="111298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03DBBAB-7F21-492A-BF21-53EC232A5FEF}"/>
              </a:ext>
            </a:extLst>
          </p:cNvPr>
          <p:cNvGraphicFramePr>
            <a:graphicFrameLocks noGrp="1"/>
          </p:cNvGraphicFramePr>
          <p:nvPr/>
        </p:nvGraphicFramePr>
        <p:xfrm>
          <a:off x="6455945" y="3941988"/>
          <a:ext cx="969687" cy="238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29">
                  <a:extLst>
                    <a:ext uri="{9D8B030D-6E8A-4147-A177-3AD203B41FA5}">
                      <a16:colId xmlns:a16="http://schemas.microsoft.com/office/drawing/2014/main" val="2783819659"/>
                    </a:ext>
                  </a:extLst>
                </a:gridCol>
                <a:gridCol w="323229">
                  <a:extLst>
                    <a:ext uri="{9D8B030D-6E8A-4147-A177-3AD203B41FA5}">
                      <a16:colId xmlns:a16="http://schemas.microsoft.com/office/drawing/2014/main" val="1108785770"/>
                    </a:ext>
                  </a:extLst>
                </a:gridCol>
                <a:gridCol w="323229">
                  <a:extLst>
                    <a:ext uri="{9D8B030D-6E8A-4147-A177-3AD203B41FA5}">
                      <a16:colId xmlns:a16="http://schemas.microsoft.com/office/drawing/2014/main" val="3754831555"/>
                    </a:ext>
                  </a:extLst>
                </a:gridCol>
              </a:tblGrid>
              <a:tr h="238138">
                <a:tc>
                  <a:txBody>
                    <a:bodyPr/>
                    <a:lstStyle/>
                    <a:p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latin typeface="Abadi Extra Light" panose="020B0204020104020204" pitchFamily="34" charset="0"/>
                        </a:rPr>
                        <a:t>0.6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192186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667D841A-6BF4-4A7D-A628-CA70C9A46688}"/>
              </a:ext>
            </a:extLst>
          </p:cNvPr>
          <p:cNvSpPr/>
          <p:nvPr/>
        </p:nvSpPr>
        <p:spPr>
          <a:xfrm>
            <a:off x="4340133" y="3815511"/>
            <a:ext cx="100800" cy="1019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0976D-9BE1-4A13-9900-64C3F1B9A9DF}"/>
              </a:ext>
            </a:extLst>
          </p:cNvPr>
          <p:cNvCxnSpPr>
            <a:cxnSpLocks/>
          </p:cNvCxnSpPr>
          <p:nvPr/>
        </p:nvCxnSpPr>
        <p:spPr>
          <a:xfrm flipV="1">
            <a:off x="8083896" y="3461436"/>
            <a:ext cx="0" cy="1041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A590D5-69C3-4417-A37C-A9FA1B989335}"/>
              </a:ext>
            </a:extLst>
          </p:cNvPr>
          <p:cNvCxnSpPr>
            <a:cxnSpLocks/>
          </p:cNvCxnSpPr>
          <p:nvPr/>
        </p:nvCxnSpPr>
        <p:spPr>
          <a:xfrm flipV="1">
            <a:off x="8083896" y="4502835"/>
            <a:ext cx="111298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3B4FF680-5C9B-446F-A143-91802335C541}"/>
              </a:ext>
            </a:extLst>
          </p:cNvPr>
          <p:cNvSpPr/>
          <p:nvPr/>
        </p:nvSpPr>
        <p:spPr>
          <a:xfrm>
            <a:off x="8350641" y="3840058"/>
            <a:ext cx="100800" cy="1019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70B402-DB3B-470B-BC2A-FCD66B95B68A}"/>
              </a:ext>
            </a:extLst>
          </p:cNvPr>
          <p:cNvCxnSpPr>
            <a:cxnSpLocks/>
          </p:cNvCxnSpPr>
          <p:nvPr/>
        </p:nvCxnSpPr>
        <p:spPr>
          <a:xfrm flipH="1">
            <a:off x="7365594" y="4506202"/>
            <a:ext cx="718301" cy="2724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D88F06-DE17-4F5B-BBE5-7913F1230BF4}"/>
              </a:ext>
            </a:extLst>
          </p:cNvPr>
          <p:cNvSpPr txBox="1"/>
          <p:nvPr/>
        </p:nvSpPr>
        <p:spPr>
          <a:xfrm>
            <a:off x="4427211" y="363084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(0.5,0.3)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4C58D-ED6E-4198-8C66-A82C1BF1B91F}"/>
              </a:ext>
            </a:extLst>
          </p:cNvPr>
          <p:cNvSpPr txBox="1"/>
          <p:nvPr/>
        </p:nvSpPr>
        <p:spPr>
          <a:xfrm>
            <a:off x="8403958" y="36553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(0.5,0.3,0.6)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3FFA3F2-7157-4263-8DD3-5E6A5C88CAFE}"/>
              </a:ext>
            </a:extLst>
          </p:cNvPr>
          <p:cNvSpPr/>
          <p:nvPr/>
        </p:nvSpPr>
        <p:spPr>
          <a:xfrm rot="20534035">
            <a:off x="3424961" y="3998128"/>
            <a:ext cx="817373" cy="80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4CEFAD5-5213-451D-8912-0288A8B9B42D}"/>
              </a:ext>
            </a:extLst>
          </p:cNvPr>
          <p:cNvSpPr/>
          <p:nvPr/>
        </p:nvSpPr>
        <p:spPr>
          <a:xfrm rot="21114023">
            <a:off x="7525718" y="3990622"/>
            <a:ext cx="694844" cy="63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772F419-39A1-4481-9761-C7D5D44BD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253" y="2756925"/>
            <a:ext cx="1010687" cy="965223"/>
          </a:xfrm>
          <a:prstGeom prst="rect">
            <a:avLst/>
          </a:prstGeom>
        </p:spPr>
      </p:pic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0BCDD940-B39B-4E04-B889-E9B2DDF68BB2}"/>
              </a:ext>
            </a:extLst>
          </p:cNvPr>
          <p:cNvSpPr/>
          <p:nvPr/>
        </p:nvSpPr>
        <p:spPr>
          <a:xfrm>
            <a:off x="8741328" y="2817020"/>
            <a:ext cx="2233663" cy="723133"/>
          </a:xfrm>
          <a:prstGeom prst="wedgeRectCallout">
            <a:avLst>
              <a:gd name="adj1" fmla="val 67859"/>
              <a:gd name="adj2" fmla="val 16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Likewise for higher dimensions, even though harder to visualize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45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36"/>
    </mc:Choice>
    <mc:Fallback xmlns="">
      <p:transition spd="slow" advTm="10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18" grpId="0" animBg="1"/>
      <p:bldP spid="33" grpId="0" animBg="1"/>
      <p:bldP spid="36" grpId="0"/>
      <p:bldP spid="37" grpId="0"/>
      <p:bldP spid="38" grpId="0" animBg="1"/>
      <p:bldP spid="39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/>
              <a:t>Notation and Convention</a:t>
            </a:r>
            <a:endParaRPr lang="en-IN" b="1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1DF4C8E-2FB0-4CA2-9D9A-034196FC9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A single vector will be assumed to be of the form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I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000" b="0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604020202020204" pitchFamily="34" charset="0"/>
                  </a:rPr>
                  <a:t>Unless specified otherwise, vectors will be assumed to be column vectors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604020202020204" pitchFamily="34" charset="0"/>
                  </a:rPr>
                  <a:t>So we will assume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to be a column vector of size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GB" dirty="0">
                  <a:latin typeface="Abadi Extra Light" panose="020B06040202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604020202020204" pitchFamily="34" charset="0"/>
                  </a:rPr>
                  <a:t>Assuming each element to be real-valued scalar,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: space of reals)</a:t>
                </a:r>
              </a:p>
              <a:p>
                <a:pPr marL="0" indent="0">
                  <a:buNone/>
                </a:pPr>
                <a:endParaRPr lang="en-IN" sz="2000" b="0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If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is a feature vector representing, say an image, then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denotes the dimensionality of this feature vector (number of features)</a:t>
                </a:r>
                <a:endParaRPr lang="en-IN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(a scalar) denotes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feature in the image</a:t>
                </a:r>
              </a:p>
              <a:p>
                <a:pPr marL="457200" lvl="1" indent="0">
                  <a:buNone/>
                </a:pPr>
                <a:endParaRPr lang="en-GB" dirty="0">
                  <a:latin typeface="Abadi Extra Light" panose="020B06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604020202020204" pitchFamily="34" charset="0"/>
                  </a:rPr>
                  <a:t>For denoting multiple vectors, we will use a subscript with each vector, e.g.,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604020202020204" pitchFamily="34" charset="0"/>
                  </a:rPr>
                  <a:t>N images denoted by N feature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1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1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, or compactly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GB" dirty="0">
                  <a:latin typeface="Abadi Extra Light" panose="020B06040202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604020202020204" pitchFamily="34" charset="0"/>
                  </a:rPr>
                  <a:t>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denotes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image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(a scalar) denotes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feature 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)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image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1DF4C8E-2FB0-4CA2-9D9A-034196FC9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2522" b="-5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4781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556"/>
    </mc:Choice>
    <mc:Fallback xmlns="">
      <p:transition spd="slow" advTm="155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Autofit/>
          </a:bodyPr>
          <a:lstStyle/>
          <a:p>
            <a:r>
              <a:rPr lang="en-IN" sz="4800" b="1" dirty="0">
                <a:latin typeface="Abadi Extra Light" panose="020B0204020104020204" pitchFamily="34" charset="0"/>
                <a:cs typeface="Angsana New" panose="020B0502040204020203" pitchFamily="18" charset="-34"/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Timing and Venue: Mon/</a:t>
            </a:r>
            <a:r>
              <a:rPr lang="en-GB" dirty="0" err="1">
                <a:latin typeface="Abadi Extra Light" panose="020B0204020104020204" pitchFamily="34" charset="0"/>
              </a:rPr>
              <a:t>Thur</a:t>
            </a:r>
            <a:r>
              <a:rPr lang="en-GB" dirty="0">
                <a:latin typeface="Abadi Extra Light" panose="020B0204020104020204" pitchFamily="34" charset="0"/>
              </a:rPr>
              <a:t> 6:00-7:15pm, L-20</a:t>
            </a:r>
          </a:p>
          <a:p>
            <a:pPr marL="0" indent="0">
              <a:buNone/>
            </a:pPr>
            <a:endParaRPr lang="en-GB" sz="5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Course website: </a:t>
            </a:r>
            <a:r>
              <a:rPr lang="en-GB" dirty="0">
                <a:latin typeface="Abadi Extra Light" panose="020B0204020104020204" pitchFamily="34" charset="0"/>
                <a:hlinkClick r:id="rId3"/>
              </a:rPr>
              <a:t>https://tinyurl.com/cs771-a24</a:t>
            </a:r>
            <a:r>
              <a:rPr lang="en-GB" dirty="0">
                <a:latin typeface="Abadi Extra Light" panose="020B0204020104020204" pitchFamily="34" charset="0"/>
              </a:rPr>
              <a:t> (slides, readings, etc)</a:t>
            </a:r>
          </a:p>
          <a:p>
            <a:pPr marL="0" indent="0">
              <a:buNone/>
            </a:pPr>
            <a:endParaRPr lang="en-GB" sz="5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Online discussion/QA: Piazza (</a:t>
            </a:r>
            <a:r>
              <a:rPr lang="en-GB" dirty="0">
                <a:latin typeface="Abadi Extra Light" panose="020B0204020104020204" pitchFamily="34" charset="0"/>
                <a:hlinkClick r:id="rId4"/>
              </a:rPr>
              <a:t>https://tinyurl.com/cs771-a24-piazzasignup</a:t>
            </a:r>
            <a:r>
              <a:rPr lang="en-GB" dirty="0">
                <a:latin typeface="Abadi Extra Light" panose="020B0204020104020204" pitchFamily="34" charset="0"/>
              </a:rPr>
              <a:t>)</a:t>
            </a:r>
          </a:p>
          <a:p>
            <a:pPr marL="0" indent="0">
              <a:buNone/>
            </a:pPr>
            <a:endParaRPr lang="en-GB" sz="5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Instructor’s contact email: </a:t>
            </a:r>
            <a:r>
              <a:rPr lang="en-GB" dirty="0">
                <a:latin typeface="Abadi Extra Light" panose="020B0204020104020204" pitchFamily="34" charset="0"/>
                <a:hlinkClick r:id="rId5"/>
              </a:rPr>
              <a:t>piyush@cse.iitk.ac.in</a:t>
            </a:r>
            <a:r>
              <a:rPr lang="en-GB" dirty="0">
                <a:latin typeface="Abadi Extra Light" panose="020B0204020104020204" pitchFamily="34" charset="0"/>
              </a:rPr>
              <a:t>, office: RM-502 (CSE dept)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Prefix email subject with CS771, else might get ignored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Use of Piazza is encouraged for course-related matters (also has private messaging)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Office hours: By appointment</a:t>
            </a:r>
          </a:p>
          <a:p>
            <a:pPr marL="457200" lvl="1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TAs: Team of 20 </a:t>
            </a:r>
            <a:r>
              <a:rPr lang="en-GB" dirty="0" err="1">
                <a:latin typeface="Abadi Extra Light" panose="020B0204020104020204" pitchFamily="34" charset="0"/>
              </a:rPr>
              <a:t>TAs.</a:t>
            </a:r>
            <a:r>
              <a:rPr lang="en-GB" dirty="0">
                <a:latin typeface="Abadi Extra Light" panose="020B0204020104020204" pitchFamily="34" charset="0"/>
              </a:rPr>
              <a:t> Their contact and office hours details shared soon </a:t>
            </a:r>
          </a:p>
          <a:p>
            <a:pPr marL="0" indent="0">
              <a:buNone/>
            </a:pPr>
            <a:endParaRPr lang="en-GB" sz="10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Unofficial auditors are welcome. However, can’t participate in exams/quizzes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Can attempt </a:t>
            </a:r>
            <a:r>
              <a:rPr lang="en-GB" dirty="0" err="1">
                <a:latin typeface="Abadi Extra Light" panose="020B0204020104020204" pitchFamily="34" charset="0"/>
              </a:rPr>
              <a:t>homeworks</a:t>
            </a:r>
            <a:r>
              <a:rPr lang="en-GB" dirty="0">
                <a:latin typeface="Abadi Extra Light" panose="020B0204020104020204" pitchFamily="34" charset="0"/>
              </a:rPr>
              <a:t>, quizzes, exams on their own. Won’t be graded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6"/>
                </a:solidFill>
              </a:rPr>
              <a:t>2</a:t>
            </a:fld>
            <a:endParaRPr lang="en-IN" sz="2800" dirty="0">
              <a:solidFill>
                <a:schemeClr val="accent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62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87"/>
    </mc:Choice>
    <mc:Fallback xmlns=""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/>
              <a:t>Notation and Convention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71867A3-7A18-448A-97D5-C2A63946A6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Sup. learning requires training data as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input-output pairs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600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pt-BR" sz="2600" i="1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b>
                            </m:sSub>
                            <m:r>
                              <a:rPr lang="pt-BR" sz="2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pt-BR" sz="2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Unsupervised learning requires training data as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inputs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600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pt-BR" sz="2600" i="1"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b>
                        </m:s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pt-BR" sz="2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600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sz="2600" i="1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(usually) a vector containing the values of the </a:t>
                </a: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features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or </a:t>
                </a: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attributes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or </a:t>
                </a: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covariates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that encode properties of the object it represents, e.g.,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latin typeface="Abadi Extra Light" panose="020B0204020104020204" pitchFamily="34" charset="0"/>
                  </a:rPr>
                  <a:t>For a 7 × 7 image: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GB" sz="2000" dirty="0">
                    <a:latin typeface="Abadi Extra Light" panose="020B0204020104020204" pitchFamily="34" charset="0"/>
                  </a:rPr>
                  <a:t> can be a 49 × 1 vector of pixel intensities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(In sup. learning)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2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the </a:t>
                </a: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output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or </a:t>
                </a: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response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or </a:t>
                </a: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label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associated with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600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sz="2600" i="1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(and its value is known for the training inputs)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latin typeface="Abadi Extra Light" panose="020B0204020104020204" pitchFamily="34" charset="0"/>
                  </a:rPr>
                  <a:t>Output can be a scalar, a vector of numbers, or even a structured object (more on this later)</a:t>
                </a:r>
                <a:endParaRPr lang="en-IN" sz="20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71867A3-7A18-448A-97D5-C2A63946A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535" r="-1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FBA54FA-5660-4B28-833B-C5842F438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066" y="3818659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FE07DCD-A654-465C-99D3-D0DF9477628E}"/>
                  </a:ext>
                </a:extLst>
              </p:cNvPr>
              <p:cNvSpPr/>
              <p:nvPr/>
            </p:nvSpPr>
            <p:spPr>
              <a:xfrm>
                <a:off x="7666172" y="4085975"/>
                <a:ext cx="3181221" cy="762472"/>
              </a:xfrm>
              <a:prstGeom prst="wedgeRectCallout">
                <a:avLst>
                  <a:gd name="adj1" fmla="val 62529"/>
                  <a:gd name="adj2" fmla="val -2493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Size or length of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commonly known as </a:t>
                </a:r>
                <a:r>
                  <a:rPr lang="en-GB" sz="14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data/input dimensionality </a:t>
                </a:r>
                <a:r>
                  <a:rPr lang="en-GB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or </a:t>
                </a:r>
                <a:r>
                  <a:rPr lang="en-GB" sz="14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feature dimensionality </a:t>
                </a:r>
                <a:endParaRPr lang="en-IN" sz="1400" dirty="0">
                  <a:solidFill>
                    <a:srgbClr val="FF0000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FE07DCD-A654-465C-99D3-D0DF94776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72" y="4085975"/>
                <a:ext cx="3181221" cy="762472"/>
              </a:xfrm>
              <a:prstGeom prst="wedgeRectCallout">
                <a:avLst>
                  <a:gd name="adj1" fmla="val 62529"/>
                  <a:gd name="adj2" fmla="val -24936"/>
                </a:avLst>
              </a:prstGeom>
              <a:blipFill>
                <a:blip r:embed="rId5"/>
                <a:stretch>
                  <a:fillRect l="-336" b="-468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373E387-2F47-4FD3-A4BC-4902DEC6E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243" y="1711473"/>
            <a:ext cx="1010687" cy="965223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42477A3-5270-4FE4-AB4F-3D0899C6CE8E}"/>
              </a:ext>
            </a:extLst>
          </p:cNvPr>
          <p:cNvSpPr/>
          <p:nvPr/>
        </p:nvSpPr>
        <p:spPr>
          <a:xfrm>
            <a:off x="9384410" y="1711473"/>
            <a:ext cx="1735588" cy="762472"/>
          </a:xfrm>
          <a:prstGeom prst="wedgeRectCallout">
            <a:avLst>
              <a:gd name="adj1" fmla="val 65915"/>
              <a:gd name="adj2" fmla="val 534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RL and other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flavors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of ML problems also use similar notation</a:t>
            </a:r>
            <a:endParaRPr lang="en-IN" sz="1400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050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10"/>
    </mc:Choice>
    <mc:Fallback xmlns="">
      <p:transition spd="slow" advTm="15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>
                <a:latin typeface="Abadi Extra Light" panose="020B0204020104020204" pitchFamily="34" charset="0"/>
              </a:rPr>
              <a:t>Some Basic Operations on Vectors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1DF4C8E-2FB0-4CA2-9D9A-034196FC9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Addition/subtraction of two vectors gives another vector of the same size</a:t>
                </a:r>
              </a:p>
              <a:p>
                <a:pPr marL="0" indent="0">
                  <a:buNone/>
                </a:pPr>
                <a:endParaRPr lang="en-IN" sz="2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The mean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(average or centroid)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The inner/dot product of two vectors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For a vector </a:t>
                </a:r>
                <a14:m>
                  <m:oMath xmlns:m="http://schemas.openxmlformats.org/officeDocument/2006/math">
                    <m:r>
                      <a:rPr lang="en-IN" b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, its </a:t>
                </a:r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Euclidean norm </a:t>
                </a:r>
                <a:r>
                  <a:rPr lang="en-IN" dirty="0">
                    <a:latin typeface="Abadi Extra Light" panose="020B0204020104020204" pitchFamily="34" charset="0"/>
                  </a:rPr>
                  <a:t>is defined via its inner product with itself</a:t>
                </a:r>
                <a:endParaRPr lang="en-IN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1DF4C8E-2FB0-4CA2-9D9A-034196FC9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r="-6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3C0F27-BA29-4308-B6CC-EA1F311C8179}"/>
                  </a:ext>
                </a:extLst>
              </p:cNvPr>
              <p:cNvSpPr txBox="1"/>
              <p:nvPr/>
            </p:nvSpPr>
            <p:spPr>
              <a:xfrm>
                <a:off x="4593773" y="2503657"/>
                <a:ext cx="1845312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3C0F27-BA29-4308-B6CC-EA1F311C8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773" y="2503657"/>
                <a:ext cx="1845312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7C6525-A4E8-4FA8-AAB9-56E2BD5590B8}"/>
                  </a:ext>
                </a:extLst>
              </p:cNvPr>
              <p:cNvSpPr txBox="1"/>
              <p:nvPr/>
            </p:nvSpPr>
            <p:spPr>
              <a:xfrm>
                <a:off x="1125515" y="4417533"/>
                <a:ext cx="3468258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I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7C6525-A4E8-4FA8-AAB9-56E2BD559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15" y="4417533"/>
                <a:ext cx="3468258" cy="398955"/>
              </a:xfrm>
              <a:prstGeom prst="rect">
                <a:avLst/>
              </a:prstGeom>
              <a:blipFill>
                <a:blip r:embed="rId5"/>
                <a:stretch>
                  <a:fillRect t="-20000" b="-4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BA43C3-1F8B-41C3-8C7D-DDD8F4592BD4}"/>
                  </a:ext>
                </a:extLst>
              </p:cNvPr>
              <p:cNvSpPr txBox="1"/>
              <p:nvPr/>
            </p:nvSpPr>
            <p:spPr>
              <a:xfrm>
                <a:off x="6991927" y="2901863"/>
                <a:ext cx="3966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latin typeface="Abadi Extra Light" panose="020B0204020104020204" pitchFamily="34" charset="0"/>
                  </a:rPr>
                  <a:t>(of the same size as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2400" dirty="0">
                    <a:latin typeface="Abadi Extra Light" panose="020B0204020104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BA43C3-1F8B-41C3-8C7D-DDD8F4592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927" y="2901863"/>
                <a:ext cx="3966855" cy="461665"/>
              </a:xfrm>
              <a:prstGeom prst="rect">
                <a:avLst/>
              </a:prstGeom>
              <a:blipFill>
                <a:blip r:embed="rId6"/>
                <a:stretch>
                  <a:fillRect l="-2458" t="-11842" r="-1229" b="-27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22C00F-09D3-4253-B8B3-500C73CD6C65}"/>
                  </a:ext>
                </a:extLst>
              </p:cNvPr>
              <p:cNvSpPr txBox="1"/>
              <p:nvPr/>
            </p:nvSpPr>
            <p:spPr>
              <a:xfrm>
                <a:off x="4593773" y="4354343"/>
                <a:ext cx="72882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latin typeface="Abadi Extra Light" panose="020B0204020104020204" pitchFamily="34" charset="0"/>
                  </a:rPr>
                  <a:t>(a real-valued number denoting how “similar”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I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I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Abadi Extra Light" panose="020B0204020104020204" pitchFamily="34" charset="0"/>
                  </a:rPr>
                  <a:t>are)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22C00F-09D3-4253-B8B3-500C73CD6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773" y="4354343"/>
                <a:ext cx="7288277" cy="461665"/>
              </a:xfrm>
              <a:prstGeom prst="rect">
                <a:avLst/>
              </a:prstGeom>
              <a:blipFill>
                <a:blip r:embed="rId7"/>
                <a:stretch>
                  <a:fillRect l="-1339" t="-11842" r="-502" b="-27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82C691-F478-4CF1-A5D8-0F9C2C1D8BA6}"/>
                  </a:ext>
                </a:extLst>
              </p:cNvPr>
              <p:cNvSpPr txBox="1"/>
              <p:nvPr/>
            </p:nvSpPr>
            <p:spPr>
              <a:xfrm>
                <a:off x="1833418" y="5742036"/>
                <a:ext cx="3468258" cy="751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rad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400" b="1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82C691-F478-4CF1-A5D8-0F9C2C1D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18" y="5742036"/>
                <a:ext cx="3468258" cy="751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1366B76B-F9DB-4758-ADD0-E65F83CBC250}"/>
                  </a:ext>
                </a:extLst>
              </p:cNvPr>
              <p:cNvSpPr/>
              <p:nvPr/>
            </p:nvSpPr>
            <p:spPr>
              <a:xfrm>
                <a:off x="9462782" y="3725621"/>
                <a:ext cx="2348917" cy="532343"/>
              </a:xfrm>
              <a:prstGeom prst="wedgeRectCallout">
                <a:avLst>
                  <a:gd name="adj1" fmla="val -45928"/>
                  <a:gd name="adj2" fmla="val 85055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Assuming both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I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have unit </a:t>
                </a:r>
                <a:r>
                  <a:rPr lang="en-IN" sz="1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Euclidean norm</a:t>
                </a: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1366B76B-F9DB-4758-ADD0-E65F83CBC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782" y="3725621"/>
                <a:ext cx="2348917" cy="532343"/>
              </a:xfrm>
              <a:prstGeom prst="wedgeRectCallout">
                <a:avLst>
                  <a:gd name="adj1" fmla="val -45928"/>
                  <a:gd name="adj2" fmla="val 85055"/>
                </a:avLst>
              </a:prstGeom>
              <a:blipFill>
                <a:blip r:embed="rId9"/>
                <a:stretch>
                  <a:fillRect t="-4959"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66CA9D7-3786-4CF7-B9EB-F19E127D45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9998" y="5528365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A7DD8658-7B76-4B0A-95CF-BB1FED982AA8}"/>
                  </a:ext>
                </a:extLst>
              </p:cNvPr>
              <p:cNvSpPr/>
              <p:nvPr/>
            </p:nvSpPr>
            <p:spPr>
              <a:xfrm>
                <a:off x="6883931" y="5639679"/>
                <a:ext cx="4074851" cy="637368"/>
              </a:xfrm>
              <a:prstGeom prst="wedgeRectCallout">
                <a:avLst>
                  <a:gd name="adj1" fmla="val 58927"/>
                  <a:gd name="adj2" fmla="val -1168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Also the Euclidean distance of </a:t>
                </a:r>
                <a14:m>
                  <m:oMath xmlns:m="http://schemas.openxmlformats.org/officeDocument/2006/math">
                    <m:r>
                      <a:rPr lang="en-IN" sz="16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from origin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Euclidean norm is also called L2 norm</a:t>
                </a:r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A7DD8658-7B76-4B0A-95CF-BB1FED982A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931" y="5639679"/>
                <a:ext cx="4074851" cy="637368"/>
              </a:xfrm>
              <a:prstGeom prst="wedgeRectCallout">
                <a:avLst>
                  <a:gd name="adj1" fmla="val 58927"/>
                  <a:gd name="adj2" fmla="val -11685"/>
                </a:avLst>
              </a:prstGeom>
              <a:blipFill>
                <a:blip r:embed="rId11"/>
                <a:stretch>
                  <a:fillRect l="-407" b="-555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031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334"/>
    </mc:Choice>
    <mc:Fallback xmlns="">
      <p:transition spd="slow" advTm="155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4" grpId="0"/>
      <p:bldP spid="7" grpId="0"/>
      <p:bldP spid="10" grpId="0"/>
      <p:bldP spid="13" grpId="0"/>
      <p:bldP spid="9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>
                <a:latin typeface="Abadi Extra Light" panose="020B0204020104020204" pitchFamily="34" charset="0"/>
              </a:rPr>
              <a:t>Computing Distances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1DF4C8E-2FB0-4CA2-9D9A-034196FC9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Euclidean (L2 norm) distance between two vectors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Other types of distances can be defined too, such as L1 norm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Even more general type of distances can be defined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0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1DF4C8E-2FB0-4CA2-9D9A-034196FC9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7092D1-C1CB-47D4-9C90-DB6A3CF02232}"/>
                  </a:ext>
                </a:extLst>
              </p:cNvPr>
              <p:cNvSpPr txBox="1"/>
              <p:nvPr/>
            </p:nvSpPr>
            <p:spPr>
              <a:xfrm>
                <a:off x="2895600" y="1598484"/>
                <a:ext cx="5909862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7092D1-C1CB-47D4-9C90-DB6A3CF0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598484"/>
                <a:ext cx="5909862" cy="1091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C5AF9244-2773-4B64-B740-999D98B68CCC}"/>
              </a:ext>
            </a:extLst>
          </p:cNvPr>
          <p:cNvSpPr/>
          <p:nvPr/>
        </p:nvSpPr>
        <p:spPr>
          <a:xfrm>
            <a:off x="9192159" y="2333586"/>
            <a:ext cx="2427006" cy="356094"/>
          </a:xfrm>
          <a:prstGeom prst="wedgeRectCallout">
            <a:avLst>
              <a:gd name="adj1" fmla="val -44603"/>
              <a:gd name="adj2" fmla="val 7521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Another expression in terms of inner products of individual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85CC95-FED2-CF96-97C4-609E5A6629E7}"/>
                  </a:ext>
                </a:extLst>
              </p:cNvPr>
              <p:cNvSpPr txBox="1"/>
              <p:nvPr/>
            </p:nvSpPr>
            <p:spPr>
              <a:xfrm>
                <a:off x="4063194" y="2829284"/>
                <a:ext cx="6017100" cy="46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ra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0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ra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85CC95-FED2-CF96-97C4-609E5A662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194" y="2829284"/>
                <a:ext cx="6017100" cy="465256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2F753C-FB3F-0077-7736-CF87A6447F3D}"/>
                  </a:ext>
                </a:extLst>
              </p:cNvPr>
              <p:cNvSpPr txBox="1"/>
              <p:nvPr/>
            </p:nvSpPr>
            <p:spPr>
              <a:xfrm>
                <a:off x="3193989" y="4010221"/>
                <a:ext cx="4983060" cy="75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2F753C-FB3F-0077-7736-CF87A644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989" y="4010221"/>
                <a:ext cx="4983060" cy="75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7BDE11-0599-5A73-C946-4CAFA2A6338D}"/>
                  </a:ext>
                </a:extLst>
              </p:cNvPr>
              <p:cNvSpPr txBox="1"/>
              <p:nvPr/>
            </p:nvSpPr>
            <p:spPr>
              <a:xfrm>
                <a:off x="2031279" y="5409365"/>
                <a:ext cx="7638504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24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7BDE11-0599-5A73-C946-4CAFA2A63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279" y="5409365"/>
                <a:ext cx="7638504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1EB3F715-6964-39EA-DCE1-8FBBF1EEB7FA}"/>
                  </a:ext>
                </a:extLst>
              </p:cNvPr>
              <p:cNvSpPr/>
              <p:nvPr/>
            </p:nvSpPr>
            <p:spPr>
              <a:xfrm>
                <a:off x="8540675" y="4810986"/>
                <a:ext cx="3078490" cy="598379"/>
              </a:xfrm>
              <a:prstGeom prst="wedgeRectCallout">
                <a:avLst>
                  <a:gd name="adj1" fmla="val -53727"/>
                  <a:gd name="adj2" fmla="val 97342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1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 </a:t>
                </a:r>
                <a:r>
                  <a:rPr lang="en-IN" sz="12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DxD</a:t>
                </a:r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diagonal matrix with weights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on its diagonals. Weights may be known or even learned from data (in ML problems)</a:t>
                </a:r>
                <a:endParaRPr lang="en-IN" sz="12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1EB3F715-6964-39EA-DCE1-8FBBF1EEB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675" y="4810986"/>
                <a:ext cx="3078490" cy="598379"/>
              </a:xfrm>
              <a:prstGeom prst="wedgeRectCallout">
                <a:avLst>
                  <a:gd name="adj1" fmla="val -53727"/>
                  <a:gd name="adj2" fmla="val 97342"/>
                </a:avLst>
              </a:prstGeom>
              <a:blipFill>
                <a:blip r:embed="rId8"/>
                <a:stretch>
                  <a:fillRect t="-2027" r="-93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1672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586"/>
    </mc:Choice>
    <mc:Fallback xmlns="">
      <p:transition spd="slow" advTm="341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3" grpId="0"/>
      <p:bldP spid="33" grpId="0" animBg="1"/>
      <p:bldP spid="4" grpId="0"/>
      <p:bldP spid="5" grpId="0"/>
      <p:bldP spid="6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>
                <a:latin typeface="Abadi Extra Light" panose="020B0204020104020204" pitchFamily="34" charset="0"/>
              </a:rPr>
              <a:t>Computing Similarities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1DF4C8E-2FB0-4CA2-9D9A-034196FC9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Can also define similarity between two vectors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>
                    <a:latin typeface="Abadi Extra Light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Basically, opposite of distance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For defining similarity, can use any function that gives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High value when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IN" b="1" dirty="0">
                    <a:latin typeface="Abadi Extra Light" panose="020B0204020104020204" pitchFamily="34" charset="0"/>
                  </a:rPr>
                  <a:t> </a:t>
                </a:r>
                <a:r>
                  <a:rPr lang="en-IN" dirty="0">
                    <a:latin typeface="Abadi Extra Light" panose="020B0204020104020204" pitchFamily="34" charset="0"/>
                  </a:rPr>
                  <a:t>are close/similar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Small value when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IN" b="1" dirty="0">
                    <a:latin typeface="Abadi Extra Light" panose="020B0204020104020204" pitchFamily="34" charset="0"/>
                  </a:rPr>
                  <a:t> </a:t>
                </a:r>
                <a:r>
                  <a:rPr lang="en-IN" dirty="0">
                    <a:latin typeface="Abadi Extra Light" panose="020B0204020104020204" pitchFamily="34" charset="0"/>
                  </a:rPr>
                  <a:t>are far/dissimilar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Some examples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Dot product or cosine similarity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Kernel/similarity functions, such as the RBF (“radial basis function” or “Gaussian”) kernel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0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1DF4C8E-2FB0-4CA2-9D9A-034196FC9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6F6B2B-34AE-7195-4B8B-819AF7F7ADF1}"/>
                  </a:ext>
                </a:extLst>
              </p:cNvPr>
              <p:cNvSpPr txBox="1"/>
              <p:nvPr/>
            </p:nvSpPr>
            <p:spPr>
              <a:xfrm>
                <a:off x="3233508" y="5824168"/>
                <a:ext cx="580408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I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IN" sz="3600" b="0" i="1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I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6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36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6F6B2B-34AE-7195-4B8B-819AF7F7A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508" y="5824168"/>
                <a:ext cx="580408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078AFEF2-9C37-AB7F-9C69-679E3782F548}"/>
                  </a:ext>
                </a:extLst>
              </p:cNvPr>
              <p:cNvSpPr/>
              <p:nvPr/>
            </p:nvSpPr>
            <p:spPr>
              <a:xfrm>
                <a:off x="4114800" y="5413248"/>
                <a:ext cx="2898648" cy="410920"/>
              </a:xfrm>
              <a:prstGeom prst="wedgeRectCallout">
                <a:avLst>
                  <a:gd name="adj1" fmla="val 39174"/>
                  <a:gd name="adj2" fmla="val 73557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N" sz="14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 called the </a:t>
                </a:r>
                <a:r>
                  <a:rPr lang="en-IN" sz="1400" b="1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bandwidth</a:t>
                </a:r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hyperparameter of this kernel function</a:t>
                </a:r>
                <a:endParaRPr lang="en-IN" sz="1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078AFEF2-9C37-AB7F-9C69-679E3782F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413248"/>
                <a:ext cx="2898648" cy="410920"/>
              </a:xfrm>
              <a:prstGeom prst="wedgeRectCallout">
                <a:avLst>
                  <a:gd name="adj1" fmla="val 39174"/>
                  <a:gd name="adj2" fmla="val 73557"/>
                </a:avLst>
              </a:prstGeom>
              <a:blipFill>
                <a:blip r:embed="rId5"/>
                <a:stretch>
                  <a:fillRect t="-11628" b="-232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6FD90712-2AC4-D6F7-4B94-7894EF3F3863}"/>
              </a:ext>
            </a:extLst>
          </p:cNvPr>
          <p:cNvSpPr/>
          <p:nvPr/>
        </p:nvSpPr>
        <p:spPr>
          <a:xfrm>
            <a:off x="186138" y="5521754"/>
            <a:ext cx="2898648" cy="856412"/>
          </a:xfrm>
          <a:prstGeom prst="wedgeRectCallout">
            <a:avLst>
              <a:gd name="adj1" fmla="val 57786"/>
              <a:gd name="adj2" fmla="val 1268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Kernel functions like this provide a </a:t>
            </a:r>
            <a:r>
              <a:rPr lang="en-IN" sz="1400" b="0" dirty="0">
                <a:solidFill>
                  <a:srgbClr val="FF0000"/>
                </a:solidFill>
                <a:latin typeface="Abadi Extra Light" panose="020B0204020104020204" pitchFamily="34" charset="0"/>
              </a:rPr>
              <a:t>“nonlinear” similarity function </a:t>
            </a:r>
            <a:r>
              <a:rPr lang="en-IN" sz="14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unlike the standard dot product which is a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linear similarity function</a:t>
            </a:r>
            <a:r>
              <a:rPr lang="en-IN" sz="14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 (more on this later)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780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586"/>
    </mc:Choice>
    <mc:Fallback xmlns="">
      <p:transition spd="slow" advTm="341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8" grpId="0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747" y="2868063"/>
            <a:ext cx="8939071" cy="821500"/>
          </a:xfrm>
        </p:spPr>
        <p:txBody>
          <a:bodyPr>
            <a:noAutofit/>
          </a:bodyPr>
          <a:lstStyle/>
          <a:p>
            <a:r>
              <a:rPr lang="en-IN" sz="60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Our First Supervised Learner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900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29"/>
    </mc:Choice>
    <mc:Fallback xmlns="">
      <p:transition spd="slow" advTm="2492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/>
              <a:t>Prelude: A Very Primitive Classifier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Consider a binary classification problem – cat vs dog</a:t>
            </a: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Assume training data with just 2 images – one         and one</a:t>
            </a: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Given a new test image (cat/dog), how do we predict its label?</a:t>
            </a: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A simple idea: Predict using its distance from each of the 2 training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A6A0C-6608-4518-9A0E-73C377782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55" y="1759348"/>
            <a:ext cx="724303" cy="7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B3DB59-06A7-4696-A560-40DFDAC511F0}"/>
              </a:ext>
            </a:extLst>
          </p:cNvPr>
          <p:cNvSpPr txBox="1"/>
          <p:nvPr/>
        </p:nvSpPr>
        <p:spPr>
          <a:xfrm>
            <a:off x="836525" y="3986978"/>
            <a:ext cx="1059118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6000" i="1" dirty="0"/>
              <a:t>d</a:t>
            </a:r>
            <a:r>
              <a:rPr lang="en-IN" sz="6000" dirty="0"/>
              <a:t>(     ,    ) &lt; </a:t>
            </a:r>
            <a:r>
              <a:rPr lang="en-IN" sz="6000" i="1" dirty="0"/>
              <a:t>d</a:t>
            </a:r>
            <a:r>
              <a:rPr lang="en-IN" sz="6000" dirty="0"/>
              <a:t>(     ,    ) ? </a:t>
            </a:r>
            <a:r>
              <a:rPr lang="en-IN" sz="3600" dirty="0"/>
              <a:t>Predict cat </a:t>
            </a:r>
            <a:r>
              <a:rPr lang="en-IN" sz="3600" u="sng" dirty="0"/>
              <a:t>else</a:t>
            </a:r>
            <a:r>
              <a:rPr lang="en-IN" sz="3600" dirty="0"/>
              <a:t> dog</a:t>
            </a:r>
            <a:r>
              <a:rPr lang="en-IN" sz="60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C2B20C-53AC-46F3-ADAE-05AC672D0351}"/>
              </a:ext>
            </a:extLst>
          </p:cNvPr>
          <p:cNvSpPr/>
          <p:nvPr/>
        </p:nvSpPr>
        <p:spPr>
          <a:xfrm>
            <a:off x="1610714" y="4194012"/>
            <a:ext cx="665685" cy="5907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Test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image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7E4D1E1-08E0-4151-820C-3C80CC74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121" y="4153291"/>
            <a:ext cx="519378" cy="5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7F8BEAE-54BF-4215-84A1-0E962DE3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116" y="1834474"/>
            <a:ext cx="621739" cy="70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0E774A-8A05-4B57-B57F-66E5C8FDB333}"/>
              </a:ext>
            </a:extLst>
          </p:cNvPr>
          <p:cNvSpPr/>
          <p:nvPr/>
        </p:nvSpPr>
        <p:spPr>
          <a:xfrm>
            <a:off x="4873905" y="4170050"/>
            <a:ext cx="665685" cy="5907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Test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ACF0F3-56A6-431B-9291-3BE5C0F3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907" y="4098240"/>
            <a:ext cx="665685" cy="71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6BFC4D-153D-440A-88C1-66AF9DE64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998" y="1230870"/>
            <a:ext cx="1010687" cy="965223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7B2EE91-48AE-421F-A1C1-14AA7989E4FB}"/>
              </a:ext>
            </a:extLst>
          </p:cNvPr>
          <p:cNvSpPr/>
          <p:nvPr/>
        </p:nvSpPr>
        <p:spPr>
          <a:xfrm>
            <a:off x="8341606" y="199307"/>
            <a:ext cx="2982323" cy="1265092"/>
          </a:xfrm>
          <a:prstGeom prst="wedgeRectCallout">
            <a:avLst>
              <a:gd name="adj1" fmla="val 50264"/>
              <a:gd name="adj2" fmla="val 6694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idea also applies to multi-class classification: Use one image per class, and predict label based on the distances of the test image from all such images</a:t>
            </a:r>
          </a:p>
        </p:txBody>
      </p:sp>
      <p:pic>
        <p:nvPicPr>
          <p:cNvPr id="18" name="Picture 17" descr="Clipart Thanksgiving Hand Clip Black And White Stock - Thinking Light Bulb Clip Art - Png Download (950x1015), Png Download">
            <a:extLst>
              <a:ext uri="{FF2B5EF4-FFF2-40B4-BE49-F238E27FC236}">
                <a16:creationId xmlns:a16="http://schemas.microsoft.com/office/drawing/2014/main" id="{D0F48E7A-57E6-4FF8-B831-C15AA4C2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31" y="5263016"/>
            <a:ext cx="1075043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73154AC5-50B6-44AE-A9E8-2070819210B3}"/>
              </a:ext>
            </a:extLst>
          </p:cNvPr>
          <p:cNvSpPr/>
          <p:nvPr/>
        </p:nvSpPr>
        <p:spPr>
          <a:xfrm>
            <a:off x="1610714" y="5117342"/>
            <a:ext cx="2596053" cy="826143"/>
          </a:xfrm>
          <a:prstGeom prst="wedgeRectCallout">
            <a:avLst>
              <a:gd name="adj1" fmla="val -66901"/>
              <a:gd name="adj2" fmla="val 3723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Wait. Is it ML? Seems to be like just a simple “rule”. Where is the “learning” part in this?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EF0695-A4A9-4DEF-8DC4-423531BB7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3058" y="5316701"/>
            <a:ext cx="1010687" cy="965223"/>
          </a:xfrm>
          <a:prstGeom prst="rect">
            <a:avLst/>
          </a:prstGeom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C2B7ABE7-8F19-4783-B356-D05AA72475F5}"/>
              </a:ext>
            </a:extLst>
          </p:cNvPr>
          <p:cNvSpPr/>
          <p:nvPr/>
        </p:nvSpPr>
        <p:spPr>
          <a:xfrm>
            <a:off x="7711887" y="5006319"/>
            <a:ext cx="3119054" cy="1441789"/>
          </a:xfrm>
          <a:prstGeom prst="wedgeRectCallout">
            <a:avLst>
              <a:gd name="adj1" fmla="val 57686"/>
              <a:gd name="adj2" fmla="val 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Excellent question! Glad you asked!</a:t>
            </a:r>
          </a:p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Even this simple model can be </a:t>
            </a:r>
            <a:r>
              <a:rPr lang="en-IN" sz="1600" u="sng" dirty="0">
                <a:solidFill>
                  <a:schemeClr val="tx1"/>
                </a:solidFill>
                <a:latin typeface="Abadi Extra Light" panose="020B0204020104020204" pitchFamily="34" charset="0"/>
              </a:rPr>
              <a:t>learned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. For example, for the feature extraction/selection part and/or for the distance computation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peech Bubble: Rectangle 22">
                <a:extLst>
                  <a:ext uri="{FF2B5EF4-FFF2-40B4-BE49-F238E27FC236}">
                    <a16:creationId xmlns:a16="http://schemas.microsoft.com/office/drawing/2014/main" id="{4397A428-693C-4659-A706-A230072013EE}"/>
                  </a:ext>
                </a:extLst>
              </p:cNvPr>
              <p:cNvSpPr/>
              <p:nvPr/>
            </p:nvSpPr>
            <p:spPr>
              <a:xfrm>
                <a:off x="4444254" y="5064174"/>
                <a:ext cx="3119054" cy="1735406"/>
              </a:xfrm>
              <a:prstGeom prst="wedgeRectCallout">
                <a:avLst>
                  <a:gd name="adj1" fmla="val 56159"/>
                  <a:gd name="adj2" fmla="val 55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Some possibilities: Use a feature learning/selection algorithm to extract features, and use a weighted Euclidean distance where you learn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’s matrix (instead of using a predefined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’s), using “distance metric learning” techniques</a:t>
                </a:r>
              </a:p>
            </p:txBody>
          </p:sp>
        </mc:Choice>
        <mc:Fallback xmlns="">
          <p:sp>
            <p:nvSpPr>
              <p:cNvPr id="23" name="Speech Bubble: Rectangle 22">
                <a:extLst>
                  <a:ext uri="{FF2B5EF4-FFF2-40B4-BE49-F238E27FC236}">
                    <a16:creationId xmlns:a16="http://schemas.microsoft.com/office/drawing/2014/main" id="{4397A428-693C-4659-A706-A23007201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54" y="5064174"/>
                <a:ext cx="3119054" cy="1735406"/>
              </a:xfrm>
              <a:prstGeom prst="wedgeRectCallout">
                <a:avLst>
                  <a:gd name="adj1" fmla="val 56159"/>
                  <a:gd name="adj2" fmla="val 551"/>
                </a:avLst>
              </a:prstGeom>
              <a:blipFill>
                <a:blip r:embed="rId7"/>
                <a:stretch>
                  <a:fillRect l="-730" t="-2439" b="-592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666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87"/>
    </mc:Choice>
    <mc:Fallback xmlns="">
      <p:transition spd="slow" advTm="217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  <p:bldP spid="10" grpId="0" animBg="1"/>
      <p:bldP spid="14" grpId="0" animBg="1"/>
      <p:bldP spid="17" grpId="0" animBg="1"/>
      <p:bldP spid="20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/>
              <a:t>Improving Our Primitive Classifier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Just one input per class may not sufficiently capture variations in a class</a:t>
            </a: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A natural improvement can be by using more inputs per class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We will consider two approaches to do this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Learning with Prototypes (</a:t>
            </a:r>
            <a:r>
              <a:rPr lang="en-GB" dirty="0" err="1">
                <a:latin typeface="Abadi Extra Light" panose="020B0204020104020204" pitchFamily="34" charset="0"/>
              </a:rPr>
              <a:t>LwP</a:t>
            </a:r>
            <a:r>
              <a:rPr lang="en-GB" dirty="0">
                <a:latin typeface="Abadi Extra Light" panose="020B0204020104020204" pitchFamily="34" charset="0"/>
              </a:rPr>
              <a:t>), also called “Nearest Class Mean” (NCM)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Nearest </a:t>
            </a:r>
            <a:r>
              <a:rPr lang="en-GB" dirty="0" err="1">
                <a:latin typeface="Abadi Extra Light" panose="020B0204020104020204" pitchFamily="34" charset="0"/>
              </a:rPr>
              <a:t>Neighbors</a:t>
            </a:r>
            <a:r>
              <a:rPr lang="en-GB" dirty="0">
                <a:latin typeface="Abadi Extra Light" panose="020B0204020104020204" pitchFamily="34" charset="0"/>
              </a:rPr>
              <a:t> (NN – not “neural networks”, at least not for now </a:t>
            </a:r>
            <a:r>
              <a:rPr lang="en-GB" dirty="0">
                <a:latin typeface="Abadi Extra Light" panose="020B0204020104020204" pitchFamily="34" charset="0"/>
                <a:sym typeface="Wingdings" panose="05000000000000000000" pitchFamily="2" charset="2"/>
              </a:rPr>
              <a:t>)</a:t>
            </a:r>
          </a:p>
          <a:p>
            <a:pPr marL="457200" lvl="1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Both </a:t>
            </a:r>
            <a:r>
              <a:rPr lang="en-GB" dirty="0" err="1">
                <a:latin typeface="Abadi Extra Light" panose="020B0204020104020204" pitchFamily="34" charset="0"/>
              </a:rPr>
              <a:t>LwP</a:t>
            </a:r>
            <a:r>
              <a:rPr lang="en-GB" dirty="0">
                <a:latin typeface="Abadi Extra Light" panose="020B0204020104020204" pitchFamily="34" charset="0"/>
              </a:rPr>
              <a:t> and NN will use multiple inputs per class but in different ways</a:t>
            </a: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05D7AE-C3F4-400C-B304-E908EBF70FA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35553" y="2805175"/>
            <a:ext cx="494113" cy="418029"/>
          </a:xfrm>
          <a:prstGeom prst="rect">
            <a:avLst/>
          </a:prstGeom>
          <a:ln w="0"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17033C-72EF-410A-AACE-089ADDD8C87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524273" y="3045129"/>
            <a:ext cx="487260" cy="393953"/>
          </a:xfrm>
          <a:prstGeom prst="rect">
            <a:avLst/>
          </a:prstGeom>
          <a:ln w="0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315DEF-070D-49E8-BFC0-93D3A45F8F4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239288" y="2476335"/>
            <a:ext cx="451671" cy="419918"/>
          </a:xfrm>
          <a:prstGeom prst="rect">
            <a:avLst/>
          </a:prstGeom>
          <a:ln w="0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C47261-5119-4FE4-83D5-BE6977402D6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293164" y="2613015"/>
            <a:ext cx="474725" cy="401174"/>
          </a:xfrm>
          <a:prstGeom prst="rect">
            <a:avLst/>
          </a:prstGeom>
          <a:ln w="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3EE724-301C-4960-A0E8-ED34EDDDCEE0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691572" y="2841007"/>
            <a:ext cx="505914" cy="393840"/>
          </a:xfrm>
          <a:prstGeom prst="rect">
            <a:avLst/>
          </a:prstGeom>
          <a:ln w="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0FB8ED-D90A-4EF3-B64D-31A19A445F66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4700752" y="3193460"/>
            <a:ext cx="462469" cy="393840"/>
          </a:xfrm>
          <a:prstGeom prst="rect">
            <a:avLst/>
          </a:prstGeom>
          <a:ln w="0">
            <a:noFill/>
          </a:ln>
        </p:spPr>
      </p:pic>
      <p:sp>
        <p:nvSpPr>
          <p:cNvPr id="29" name="TextShape 3">
            <a:extLst>
              <a:ext uri="{FF2B5EF4-FFF2-40B4-BE49-F238E27FC236}">
                <a16:creationId xmlns:a16="http://schemas.microsoft.com/office/drawing/2014/main" id="{61C78AFB-61C4-440B-9198-CE7184DC67E6}"/>
              </a:ext>
            </a:extLst>
          </p:cNvPr>
          <p:cNvSpPr txBox="1"/>
          <p:nvPr/>
        </p:nvSpPr>
        <p:spPr>
          <a:xfrm>
            <a:off x="5933024" y="3242105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31" name="TextShape 6">
            <a:extLst>
              <a:ext uri="{FF2B5EF4-FFF2-40B4-BE49-F238E27FC236}">
                <a16:creationId xmlns:a16="http://schemas.microsoft.com/office/drawing/2014/main" id="{0B810045-5BF5-4951-99D4-2ABA6DFEFB1D}"/>
              </a:ext>
            </a:extLst>
          </p:cNvPr>
          <p:cNvSpPr txBox="1"/>
          <p:nvPr/>
        </p:nvSpPr>
        <p:spPr>
          <a:xfrm>
            <a:off x="4092647" y="2970318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32" name="TextShape 6">
            <a:extLst>
              <a:ext uri="{FF2B5EF4-FFF2-40B4-BE49-F238E27FC236}">
                <a16:creationId xmlns:a16="http://schemas.microsoft.com/office/drawing/2014/main" id="{2AE0498F-9706-4E70-AB24-FD82E8D2668F}"/>
              </a:ext>
            </a:extLst>
          </p:cNvPr>
          <p:cNvSpPr txBox="1"/>
          <p:nvPr/>
        </p:nvSpPr>
        <p:spPr>
          <a:xfrm>
            <a:off x="4700752" y="2673767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  <p:sp>
        <p:nvSpPr>
          <p:cNvPr id="33" name="TextShape 3">
            <a:extLst>
              <a:ext uri="{FF2B5EF4-FFF2-40B4-BE49-F238E27FC236}">
                <a16:creationId xmlns:a16="http://schemas.microsoft.com/office/drawing/2014/main" id="{EE256732-51FE-439E-8718-ECDBEBC14148}"/>
              </a:ext>
            </a:extLst>
          </p:cNvPr>
          <p:cNvSpPr txBox="1"/>
          <p:nvPr/>
        </p:nvSpPr>
        <p:spPr>
          <a:xfrm>
            <a:off x="6626967" y="3001464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34" name="TextShape 3">
            <a:extLst>
              <a:ext uri="{FF2B5EF4-FFF2-40B4-BE49-F238E27FC236}">
                <a16:creationId xmlns:a16="http://schemas.microsoft.com/office/drawing/2014/main" id="{F0DE87CF-FB5E-48EB-A4FC-118F380075A1}"/>
              </a:ext>
            </a:extLst>
          </p:cNvPr>
          <p:cNvSpPr txBox="1"/>
          <p:nvPr/>
        </p:nvSpPr>
        <p:spPr>
          <a:xfrm>
            <a:off x="5629075" y="2673767"/>
            <a:ext cx="610804" cy="29655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400" b="0" strike="noStrike" spc="-1" dirty="0">
                <a:latin typeface="Arial"/>
              </a:rPr>
              <a:t>“dog”</a:t>
            </a:r>
          </a:p>
        </p:txBody>
      </p:sp>
      <p:sp>
        <p:nvSpPr>
          <p:cNvPr id="35" name="TextShape 6">
            <a:extLst>
              <a:ext uri="{FF2B5EF4-FFF2-40B4-BE49-F238E27FC236}">
                <a16:creationId xmlns:a16="http://schemas.microsoft.com/office/drawing/2014/main" id="{73AA1300-3F61-4CEB-80D1-B4A166BDCF6B}"/>
              </a:ext>
            </a:extLst>
          </p:cNvPr>
          <p:cNvSpPr txBox="1"/>
          <p:nvPr/>
        </p:nvSpPr>
        <p:spPr>
          <a:xfrm>
            <a:off x="5099475" y="3298015"/>
            <a:ext cx="702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“</a:t>
            </a:r>
            <a:r>
              <a:rPr lang="en-IN" sz="1400" b="0" strike="noStrike" spc="-1" dirty="0">
                <a:latin typeface="Arial"/>
              </a:rPr>
              <a:t>cat</a:t>
            </a:r>
            <a:r>
              <a:rPr lang="en-IN" sz="1800" b="0" strike="noStrike" spc="-1" dirty="0">
                <a:latin typeface="Arial"/>
              </a:rPr>
              <a:t>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103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33"/>
    </mc:Choice>
    <mc:Fallback xmlns="">
      <p:transition spd="slow" advTm="83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9" grpId="0"/>
      <p:bldP spid="31" grpId="0"/>
      <p:bldP spid="32" grpId="0"/>
      <p:bldP spid="33" grpId="0"/>
      <p:bldP spid="34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/>
              <a:t>Learning with Prototypes (</a:t>
            </a:r>
            <a:r>
              <a:rPr lang="en-IN" b="1" dirty="0" err="1"/>
              <a:t>LwP</a:t>
            </a:r>
            <a:r>
              <a:rPr lang="en-IN" b="1" dirty="0"/>
              <a:t>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Basic idea: Represent each class by a “prototype” vector</a:t>
            </a: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Class Prototype: The “mean” or “average” of inputs from that class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Predict label of each test input based on its distances from the class prototypes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Predicted label will be the class that is the closest to the test input</a:t>
            </a:r>
          </a:p>
          <a:p>
            <a:pPr marL="457200" lvl="1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 How we compute distances can have an effect on the accuracy of this model (may need to try Euclidean, weight Euclidean, or something else)</a:t>
            </a: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8CF9A4-04D7-4DCC-8F78-38D2D2CC5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325" y="2882818"/>
            <a:ext cx="2552700" cy="8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CE3C09-1F67-44F9-BE79-DEF1923FE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84" y="2898505"/>
            <a:ext cx="2621696" cy="83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F9CF9D-5DCF-4C35-82CD-D747D8D4E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880" y="2915033"/>
            <a:ext cx="2552701" cy="79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002A32-F8C2-4A9C-BD4E-C77E4E7233C8}"/>
              </a:ext>
            </a:extLst>
          </p:cNvPr>
          <p:cNvSpPr txBox="1"/>
          <p:nvPr/>
        </p:nvSpPr>
        <p:spPr>
          <a:xfrm>
            <a:off x="2955747" y="3685832"/>
            <a:ext cx="573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Averages (prototypes) of each of the handwritten digits 1-9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FF435-B493-4768-9A92-F2EDF48B6084}"/>
              </a:ext>
            </a:extLst>
          </p:cNvPr>
          <p:cNvSpPr txBox="1"/>
          <p:nvPr/>
        </p:nvSpPr>
        <p:spPr>
          <a:xfrm>
            <a:off x="67520" y="6549818"/>
            <a:ext cx="6694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Pic from: https://www.reddit.com/r/dataisbeautiful/comments/3wgbv9/average_handwritten_digit_oc/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638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624"/>
    </mc:Choice>
    <mc:Fallback xmlns="">
      <p:transition spd="slow" advTm="112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/>
              <a:t>Learning with Prototypes (</a:t>
            </a:r>
            <a:r>
              <a:rPr lang="en-IN" b="1" dirty="0" err="1"/>
              <a:t>LwP</a:t>
            </a:r>
            <a:r>
              <a:rPr lang="en-IN" b="1" dirty="0"/>
              <a:t>): An Illustration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Suppose the task is binary classification (two classes assumed </a:t>
                </a:r>
                <a:r>
                  <a:rPr lang="en-GB" dirty="0" err="1">
                    <a:latin typeface="Abadi Extra Light" panose="020B0204020104020204" pitchFamily="34" charset="0"/>
                  </a:rPr>
                  <a:t>pos</a:t>
                </a:r>
                <a:r>
                  <a:rPr lang="en-GB" dirty="0">
                    <a:latin typeface="Abadi Extra Light" panose="020B0204020104020204" pitchFamily="34" charset="0"/>
                  </a:rPr>
                  <a:t> and neg)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Training data: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labelled examples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{−1,+1}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b="0" dirty="0">
                    <a:latin typeface="Abadi Extra Light" panose="020B0204020104020204" pitchFamily="34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example from positive class,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examples from negative class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Assume green is positive and red is negative</a:t>
                </a: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tar: 5 Points 2">
            <a:extLst>
              <a:ext uri="{FF2B5EF4-FFF2-40B4-BE49-F238E27FC236}">
                <a16:creationId xmlns:a16="http://schemas.microsoft.com/office/drawing/2014/main" id="{16661A94-83CC-4D43-B547-A721293DD2C8}"/>
              </a:ext>
            </a:extLst>
          </p:cNvPr>
          <p:cNvSpPr/>
          <p:nvPr/>
        </p:nvSpPr>
        <p:spPr>
          <a:xfrm>
            <a:off x="3560896" y="3329949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E6F4BAA2-7249-48A4-8D48-861AC6A63B51}"/>
              </a:ext>
            </a:extLst>
          </p:cNvPr>
          <p:cNvSpPr/>
          <p:nvPr/>
        </p:nvSpPr>
        <p:spPr>
          <a:xfrm>
            <a:off x="4236062" y="3259859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0157D6F5-3A67-4984-AF4F-F1350C02AB3F}"/>
              </a:ext>
            </a:extLst>
          </p:cNvPr>
          <p:cNvSpPr/>
          <p:nvPr/>
        </p:nvSpPr>
        <p:spPr>
          <a:xfrm>
            <a:off x="2905125" y="4234824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A3625DEA-EAE0-4FA9-958F-53406C6FA076}"/>
              </a:ext>
            </a:extLst>
          </p:cNvPr>
          <p:cNvSpPr/>
          <p:nvPr/>
        </p:nvSpPr>
        <p:spPr>
          <a:xfrm>
            <a:off x="4586651" y="4577724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5D3EC759-FE01-4440-AAA7-AD68D1346791}"/>
              </a:ext>
            </a:extLst>
          </p:cNvPr>
          <p:cNvSpPr/>
          <p:nvPr/>
        </p:nvSpPr>
        <p:spPr>
          <a:xfrm>
            <a:off x="4977176" y="3482349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E154AD0A-03F4-4AEE-A7A7-C016CF3817E2}"/>
              </a:ext>
            </a:extLst>
          </p:cNvPr>
          <p:cNvSpPr/>
          <p:nvPr/>
        </p:nvSpPr>
        <p:spPr>
          <a:xfrm>
            <a:off x="3215051" y="4812434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A8355CEC-9911-41AE-9690-DB353C3F151D}"/>
              </a:ext>
            </a:extLst>
          </p:cNvPr>
          <p:cNvSpPr/>
          <p:nvPr/>
        </p:nvSpPr>
        <p:spPr>
          <a:xfrm>
            <a:off x="4843826" y="4012622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6C6EDA2E-1981-43C8-9A6F-ECD636031C1A}"/>
              </a:ext>
            </a:extLst>
          </p:cNvPr>
          <p:cNvSpPr/>
          <p:nvPr/>
        </p:nvSpPr>
        <p:spPr>
          <a:xfrm>
            <a:off x="4500926" y="3790132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017E1B27-973E-498A-9B45-07D7E20E9873}"/>
              </a:ext>
            </a:extLst>
          </p:cNvPr>
          <p:cNvSpPr/>
          <p:nvPr/>
        </p:nvSpPr>
        <p:spPr>
          <a:xfrm>
            <a:off x="3053126" y="3745634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EB17A92E-FC62-4A28-A64E-28A1DCC04709}"/>
              </a:ext>
            </a:extLst>
          </p:cNvPr>
          <p:cNvSpPr/>
          <p:nvPr/>
        </p:nvSpPr>
        <p:spPr>
          <a:xfrm>
            <a:off x="3912212" y="4936259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A9C626A0-8356-41EE-AB8F-BD4001A92703}"/>
              </a:ext>
            </a:extLst>
          </p:cNvPr>
          <p:cNvSpPr/>
          <p:nvPr/>
        </p:nvSpPr>
        <p:spPr>
          <a:xfrm>
            <a:off x="3424588" y="3876324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596EE2DF-7FB9-4380-AB54-A2CFB6C4A710}"/>
              </a:ext>
            </a:extLst>
          </p:cNvPr>
          <p:cNvSpPr/>
          <p:nvPr/>
        </p:nvSpPr>
        <p:spPr>
          <a:xfrm>
            <a:off x="4198326" y="4644255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CA0E490A-48CC-4A15-A04D-32ED365E74E0}"/>
              </a:ext>
            </a:extLst>
          </p:cNvPr>
          <p:cNvSpPr/>
          <p:nvPr/>
        </p:nvSpPr>
        <p:spPr>
          <a:xfrm>
            <a:off x="7315911" y="3434292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57C45B1C-097E-4EA7-9B57-BDC42C7EF3B6}"/>
              </a:ext>
            </a:extLst>
          </p:cNvPr>
          <p:cNvSpPr/>
          <p:nvPr/>
        </p:nvSpPr>
        <p:spPr>
          <a:xfrm>
            <a:off x="7844951" y="3586692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9CAA1BD6-7513-49D8-B8F8-56EC52DC6B1B}"/>
              </a:ext>
            </a:extLst>
          </p:cNvPr>
          <p:cNvSpPr/>
          <p:nvPr/>
        </p:nvSpPr>
        <p:spPr>
          <a:xfrm>
            <a:off x="6699005" y="3815292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12B4249F-5A68-4631-A7C9-61D2148C060F}"/>
              </a:ext>
            </a:extLst>
          </p:cNvPr>
          <p:cNvSpPr/>
          <p:nvPr/>
        </p:nvSpPr>
        <p:spPr>
          <a:xfrm>
            <a:off x="8439098" y="4672974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B4A9D564-5ABF-4C54-8C0B-6705C509ABF0}"/>
              </a:ext>
            </a:extLst>
          </p:cNvPr>
          <p:cNvSpPr/>
          <p:nvPr/>
        </p:nvSpPr>
        <p:spPr>
          <a:xfrm>
            <a:off x="8436916" y="3612140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710BF30F-8031-40C1-B555-A06450149FE6}"/>
              </a:ext>
            </a:extLst>
          </p:cNvPr>
          <p:cNvSpPr/>
          <p:nvPr/>
        </p:nvSpPr>
        <p:spPr>
          <a:xfrm>
            <a:off x="7123939" y="4498253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AFFADE1B-0ED7-428A-8427-033FC6801335}"/>
              </a:ext>
            </a:extLst>
          </p:cNvPr>
          <p:cNvSpPr/>
          <p:nvPr/>
        </p:nvSpPr>
        <p:spPr>
          <a:xfrm>
            <a:off x="8732172" y="4147103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72EDAA31-D6A1-4C4D-82BF-89C8D4BF213E}"/>
              </a:ext>
            </a:extLst>
          </p:cNvPr>
          <p:cNvSpPr/>
          <p:nvPr/>
        </p:nvSpPr>
        <p:spPr>
          <a:xfrm>
            <a:off x="8109776" y="4234824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C4D3B56B-6D04-4E46-A9E2-1503CED9FFDE}"/>
              </a:ext>
            </a:extLst>
          </p:cNvPr>
          <p:cNvSpPr/>
          <p:nvPr/>
        </p:nvSpPr>
        <p:spPr>
          <a:xfrm>
            <a:off x="7131991" y="3828376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76C111E2-7750-4B30-B19D-4812690F9CD8}"/>
              </a:ext>
            </a:extLst>
          </p:cNvPr>
          <p:cNvSpPr/>
          <p:nvPr/>
        </p:nvSpPr>
        <p:spPr>
          <a:xfrm>
            <a:off x="7219552" y="5060464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E76E4485-E37B-447F-AD04-733B4774B237}"/>
              </a:ext>
            </a:extLst>
          </p:cNvPr>
          <p:cNvSpPr/>
          <p:nvPr/>
        </p:nvSpPr>
        <p:spPr>
          <a:xfrm>
            <a:off x="6675900" y="4507634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Star: 5 Points 48">
            <a:extLst>
              <a:ext uri="{FF2B5EF4-FFF2-40B4-BE49-F238E27FC236}">
                <a16:creationId xmlns:a16="http://schemas.microsoft.com/office/drawing/2014/main" id="{4FD7CC3F-C813-4D49-8CEE-F5CA71FA93E0}"/>
              </a:ext>
            </a:extLst>
          </p:cNvPr>
          <p:cNvSpPr/>
          <p:nvPr/>
        </p:nvSpPr>
        <p:spPr>
          <a:xfrm>
            <a:off x="7893991" y="4923607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Star: 5 Points 49">
            <a:extLst>
              <a:ext uri="{FF2B5EF4-FFF2-40B4-BE49-F238E27FC236}">
                <a16:creationId xmlns:a16="http://schemas.microsoft.com/office/drawing/2014/main" id="{6727821D-AE03-45E9-8614-52A7B62A18B0}"/>
              </a:ext>
            </a:extLst>
          </p:cNvPr>
          <p:cNvSpPr/>
          <p:nvPr/>
        </p:nvSpPr>
        <p:spPr>
          <a:xfrm>
            <a:off x="8055916" y="3215361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2DE113-30CC-460D-8047-5A0E04F069D2}"/>
                  </a:ext>
                </a:extLst>
              </p:cNvPr>
              <p:cNvSpPr txBox="1"/>
              <p:nvPr/>
            </p:nvSpPr>
            <p:spPr>
              <a:xfrm>
                <a:off x="3813702" y="3665363"/>
                <a:ext cx="5524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2DE113-30CC-460D-8047-5A0E04F06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702" y="3665363"/>
                <a:ext cx="55245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D43AE5-9EBC-4319-AE50-968A84D3576A}"/>
                  </a:ext>
                </a:extLst>
              </p:cNvPr>
              <p:cNvSpPr txBox="1"/>
              <p:nvPr/>
            </p:nvSpPr>
            <p:spPr>
              <a:xfrm>
                <a:off x="7503457" y="3777572"/>
                <a:ext cx="5524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D43AE5-9EBC-4319-AE50-968A84D35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457" y="3777572"/>
                <a:ext cx="55245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A805B741-C327-40C7-B867-AF8A82B88E5D}"/>
              </a:ext>
            </a:extLst>
          </p:cNvPr>
          <p:cNvSpPr/>
          <p:nvPr/>
        </p:nvSpPr>
        <p:spPr>
          <a:xfrm>
            <a:off x="7676006" y="4272924"/>
            <a:ext cx="323850" cy="304800"/>
          </a:xfrm>
          <a:prstGeom prst="star5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Star: 5 Points 52">
            <a:extLst>
              <a:ext uri="{FF2B5EF4-FFF2-40B4-BE49-F238E27FC236}">
                <a16:creationId xmlns:a16="http://schemas.microsoft.com/office/drawing/2014/main" id="{EA4C04C6-0051-4E64-9B86-49B50BCC02F4}"/>
              </a:ext>
            </a:extLst>
          </p:cNvPr>
          <p:cNvSpPr/>
          <p:nvPr/>
        </p:nvSpPr>
        <p:spPr>
          <a:xfrm>
            <a:off x="3935346" y="4147103"/>
            <a:ext cx="323850" cy="304800"/>
          </a:xfrm>
          <a:prstGeom prst="star5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D32EC0D9-34ED-464A-86D8-B6E79417A108}"/>
              </a:ext>
            </a:extLst>
          </p:cNvPr>
          <p:cNvSpPr/>
          <p:nvPr/>
        </p:nvSpPr>
        <p:spPr>
          <a:xfrm>
            <a:off x="5023444" y="5566823"/>
            <a:ext cx="323850" cy="304800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44EF25-F5B8-42B4-B4AE-F4BD7DEF7DE5}"/>
              </a:ext>
            </a:extLst>
          </p:cNvPr>
          <p:cNvCxnSpPr>
            <a:cxnSpLocks/>
          </p:cNvCxnSpPr>
          <p:nvPr/>
        </p:nvCxnSpPr>
        <p:spPr>
          <a:xfrm flipH="1" flipV="1">
            <a:off x="4097272" y="4355234"/>
            <a:ext cx="1088097" cy="135268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7D3022E-381C-4CB8-AE95-D26A0AE1E185}"/>
              </a:ext>
            </a:extLst>
          </p:cNvPr>
          <p:cNvCxnSpPr>
            <a:cxnSpLocks/>
          </p:cNvCxnSpPr>
          <p:nvPr/>
        </p:nvCxnSpPr>
        <p:spPr>
          <a:xfrm flipV="1">
            <a:off x="5162235" y="4425324"/>
            <a:ext cx="2682716" cy="128259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BB24AB21-9A0A-471F-BE72-BF4B68C8D2AE}"/>
              </a:ext>
            </a:extLst>
          </p:cNvPr>
          <p:cNvSpPr/>
          <p:nvPr/>
        </p:nvSpPr>
        <p:spPr>
          <a:xfrm>
            <a:off x="5018028" y="5566823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Star: 5 Points 56">
            <a:extLst>
              <a:ext uri="{FF2B5EF4-FFF2-40B4-BE49-F238E27FC236}">
                <a16:creationId xmlns:a16="http://schemas.microsoft.com/office/drawing/2014/main" id="{09D9603D-C51B-439A-89E9-F947525BB1DD}"/>
              </a:ext>
            </a:extLst>
          </p:cNvPr>
          <p:cNvSpPr/>
          <p:nvPr/>
        </p:nvSpPr>
        <p:spPr>
          <a:xfrm>
            <a:off x="6575143" y="5496594"/>
            <a:ext cx="323850" cy="304800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Star: 5 Points 57">
            <a:extLst>
              <a:ext uri="{FF2B5EF4-FFF2-40B4-BE49-F238E27FC236}">
                <a16:creationId xmlns:a16="http://schemas.microsoft.com/office/drawing/2014/main" id="{6360B1EA-447A-4A2B-851B-99587FC7A911}"/>
              </a:ext>
            </a:extLst>
          </p:cNvPr>
          <p:cNvSpPr/>
          <p:nvPr/>
        </p:nvSpPr>
        <p:spPr>
          <a:xfrm>
            <a:off x="6575143" y="5493053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757AC3-9EED-417E-BD9C-34CAE596BC64}"/>
              </a:ext>
            </a:extLst>
          </p:cNvPr>
          <p:cNvCxnSpPr>
            <a:cxnSpLocks/>
          </p:cNvCxnSpPr>
          <p:nvPr/>
        </p:nvCxnSpPr>
        <p:spPr>
          <a:xfrm flipV="1">
            <a:off x="6743700" y="4447390"/>
            <a:ext cx="1106667" cy="1195154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5EA867-0DB6-4A75-805C-B86AC9C0544B}"/>
              </a:ext>
            </a:extLst>
          </p:cNvPr>
          <p:cNvCxnSpPr>
            <a:cxnSpLocks/>
          </p:cNvCxnSpPr>
          <p:nvPr/>
        </p:nvCxnSpPr>
        <p:spPr>
          <a:xfrm flipH="1" flipV="1">
            <a:off x="4098479" y="4366534"/>
            <a:ext cx="2627115" cy="127601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1FE0DA3-FEE6-4FF2-8746-0DDA9A785E84}"/>
              </a:ext>
            </a:extLst>
          </p:cNvPr>
          <p:cNvSpPr txBox="1"/>
          <p:nvPr/>
        </p:nvSpPr>
        <p:spPr>
          <a:xfrm>
            <a:off x="4522176" y="5816782"/>
            <a:ext cx="140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Test example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9BA5917-537B-4717-9480-39CB3C4A14E8}"/>
              </a:ext>
            </a:extLst>
          </p:cNvPr>
          <p:cNvSpPr txBox="1"/>
          <p:nvPr/>
        </p:nvSpPr>
        <p:spPr>
          <a:xfrm>
            <a:off x="6102368" y="5766713"/>
            <a:ext cx="140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Test example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92C21C7-4153-4A4C-BB1E-8152C4D8D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07" y="5722946"/>
            <a:ext cx="1010687" cy="965223"/>
          </a:xfrm>
          <a:prstGeom prst="rect">
            <a:avLst/>
          </a:prstGeom>
        </p:spPr>
      </p:pic>
      <p:sp>
        <p:nvSpPr>
          <p:cNvPr id="67" name="Speech Bubble: Rectangle 66">
            <a:extLst>
              <a:ext uri="{FF2B5EF4-FFF2-40B4-BE49-F238E27FC236}">
                <a16:creationId xmlns:a16="http://schemas.microsoft.com/office/drawing/2014/main" id="{7B5D74AD-488E-4A83-B19D-DF0B0EDC98AB}"/>
              </a:ext>
            </a:extLst>
          </p:cNvPr>
          <p:cNvSpPr/>
          <p:nvPr/>
        </p:nvSpPr>
        <p:spPr>
          <a:xfrm>
            <a:off x="1130602" y="5369641"/>
            <a:ext cx="3105824" cy="1123823"/>
          </a:xfrm>
          <a:prstGeom prst="wedgeRectCallout">
            <a:avLst>
              <a:gd name="adj1" fmla="val -62464"/>
              <a:gd name="adj2" fmla="val 1292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LwP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straightforwardly generalizes to more than 2 classes as well (multi-class classification) – K prototypes for K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DD9FEEE-C473-41FA-8191-A7221CCB982E}"/>
                  </a:ext>
                </a:extLst>
              </p:cNvPr>
              <p:cNvSpPr txBox="1"/>
              <p:nvPr/>
            </p:nvSpPr>
            <p:spPr>
              <a:xfrm>
                <a:off x="283281" y="3449801"/>
                <a:ext cx="2077620" cy="785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DD9FEEE-C473-41FA-8191-A7221CCB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81" y="3449801"/>
                <a:ext cx="2077620" cy="7850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8132704-EC52-434D-B72E-46CDDE2742FF}"/>
                  </a:ext>
                </a:extLst>
              </p:cNvPr>
              <p:cNvSpPr txBox="1"/>
              <p:nvPr/>
            </p:nvSpPr>
            <p:spPr>
              <a:xfrm>
                <a:off x="9533157" y="3372028"/>
                <a:ext cx="2077620" cy="785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8132704-EC52-434D-B72E-46CDDE274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57" y="3372028"/>
                <a:ext cx="2077620" cy="7850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70">
            <a:extLst>
              <a:ext uri="{FF2B5EF4-FFF2-40B4-BE49-F238E27FC236}">
                <a16:creationId xmlns:a16="http://schemas.microsoft.com/office/drawing/2014/main" id="{124366FF-7C1E-4BD0-B8BC-4C33EE78D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2538" y="5241059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Speech Bubble: Rectangle 71">
                <a:extLst>
                  <a:ext uri="{FF2B5EF4-FFF2-40B4-BE49-F238E27FC236}">
                    <a16:creationId xmlns:a16="http://schemas.microsoft.com/office/drawing/2014/main" id="{99C26967-831E-4946-9901-F6B1B37F855F}"/>
                  </a:ext>
                </a:extLst>
              </p:cNvPr>
              <p:cNvSpPr/>
              <p:nvPr/>
            </p:nvSpPr>
            <p:spPr>
              <a:xfrm>
                <a:off x="8485010" y="5330206"/>
                <a:ext cx="2426949" cy="738929"/>
              </a:xfrm>
              <a:prstGeom prst="wedgeRectCallout">
                <a:avLst>
                  <a:gd name="adj1" fmla="val 65253"/>
                  <a:gd name="adj2" fmla="val -395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For </a:t>
                </a:r>
                <a:r>
                  <a:rPr lang="en-IN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LwP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the prototype vectors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I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here) define the “model”</a:t>
                </a:r>
              </a:p>
            </p:txBody>
          </p:sp>
        </mc:Choice>
        <mc:Fallback xmlns="">
          <p:sp>
            <p:nvSpPr>
              <p:cNvPr id="72" name="Speech Bubble: Rectangle 71">
                <a:extLst>
                  <a:ext uri="{FF2B5EF4-FFF2-40B4-BE49-F238E27FC236}">
                    <a16:creationId xmlns:a16="http://schemas.microsoft.com/office/drawing/2014/main" id="{99C26967-831E-4946-9901-F6B1B37F8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10" y="5330206"/>
                <a:ext cx="2426949" cy="738929"/>
              </a:xfrm>
              <a:prstGeom prst="wedgeRectCallout">
                <a:avLst>
                  <a:gd name="adj1" fmla="val 65253"/>
                  <a:gd name="adj2" fmla="val -3958"/>
                </a:avLst>
              </a:prstGeom>
              <a:blipFill>
                <a:blip r:embed="rId9"/>
                <a:stretch>
                  <a:fillRect l="-1071" t="-7200" b="-1360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3819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69"/>
    </mc:Choice>
    <mc:Fallback xmlns="">
      <p:transition spd="slow" advTm="200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30" grpId="0" animBg="1"/>
      <p:bldP spid="3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" grpId="0"/>
      <p:bldP spid="51" grpId="0"/>
      <p:bldP spid="52" grpId="0" animBg="1"/>
      <p:bldP spid="53" grpId="0" animBg="1"/>
      <p:bldP spid="54" grpId="0" animBg="1"/>
      <p:bldP spid="54" grpId="1" animBg="1"/>
      <p:bldP spid="56" grpId="0" animBg="1"/>
      <p:bldP spid="57" grpId="0" animBg="1"/>
      <p:bldP spid="57" grpId="1" animBg="1"/>
      <p:bldP spid="58" grpId="0" animBg="1"/>
      <p:bldP spid="61" grpId="0"/>
      <p:bldP spid="65" grpId="0"/>
      <p:bldP spid="67" grpId="0" animBg="1"/>
      <p:bldP spid="63" grpId="0"/>
      <p:bldP spid="70" grpId="0"/>
      <p:bldP spid="7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 err="1"/>
              <a:t>LwP</a:t>
            </a:r>
            <a:r>
              <a:rPr lang="en-IN" b="1" dirty="0"/>
              <a:t>: The Prediction Rule, Mathematically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What does the prediction rule for </a:t>
            </a:r>
            <a:r>
              <a:rPr lang="en-GB" dirty="0" err="1">
                <a:latin typeface="Abadi Extra Light" panose="020B0204020104020204" pitchFamily="34" charset="0"/>
              </a:rPr>
              <a:t>LwP</a:t>
            </a:r>
            <a:r>
              <a:rPr lang="en-GB" dirty="0">
                <a:latin typeface="Abadi Extra Light" panose="020B0204020104020204" pitchFamily="34" charset="0"/>
              </a:rPr>
              <a:t> look like mathematically?</a:t>
            </a: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Assume we are using Euclidean distances here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1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2C168A34-FDE5-49A5-9CF6-312EB7BD3C5D}"/>
              </a:ext>
            </a:extLst>
          </p:cNvPr>
          <p:cNvSpPr/>
          <p:nvPr/>
        </p:nvSpPr>
        <p:spPr>
          <a:xfrm>
            <a:off x="6200675" y="2664017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Star: 5 Points 63">
            <a:extLst>
              <a:ext uri="{FF2B5EF4-FFF2-40B4-BE49-F238E27FC236}">
                <a16:creationId xmlns:a16="http://schemas.microsoft.com/office/drawing/2014/main" id="{0C284521-EF2B-4D2B-A3F4-93FEE106C275}"/>
              </a:ext>
            </a:extLst>
          </p:cNvPr>
          <p:cNvSpPr/>
          <p:nvPr/>
        </p:nvSpPr>
        <p:spPr>
          <a:xfrm>
            <a:off x="6875841" y="2593927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7A12B44A-2AA5-4EDC-ABC2-62CCC86D76C2}"/>
              </a:ext>
            </a:extLst>
          </p:cNvPr>
          <p:cNvSpPr/>
          <p:nvPr/>
        </p:nvSpPr>
        <p:spPr>
          <a:xfrm>
            <a:off x="5544904" y="3568892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9EF2BA7E-2F81-44E9-AFF1-84AC0BF080B3}"/>
              </a:ext>
            </a:extLst>
          </p:cNvPr>
          <p:cNvSpPr/>
          <p:nvPr/>
        </p:nvSpPr>
        <p:spPr>
          <a:xfrm>
            <a:off x="7226430" y="3911792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E7DB8CDE-3386-43D1-B81E-78586B28176D}"/>
              </a:ext>
            </a:extLst>
          </p:cNvPr>
          <p:cNvSpPr/>
          <p:nvPr/>
        </p:nvSpPr>
        <p:spPr>
          <a:xfrm>
            <a:off x="7616955" y="2816417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Star: 5 Points 71">
            <a:extLst>
              <a:ext uri="{FF2B5EF4-FFF2-40B4-BE49-F238E27FC236}">
                <a16:creationId xmlns:a16="http://schemas.microsoft.com/office/drawing/2014/main" id="{E9647A91-6136-4601-8C6D-49A2BDAB9FC3}"/>
              </a:ext>
            </a:extLst>
          </p:cNvPr>
          <p:cNvSpPr/>
          <p:nvPr/>
        </p:nvSpPr>
        <p:spPr>
          <a:xfrm>
            <a:off x="5854830" y="4146502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Star: 5 Points 72">
            <a:extLst>
              <a:ext uri="{FF2B5EF4-FFF2-40B4-BE49-F238E27FC236}">
                <a16:creationId xmlns:a16="http://schemas.microsoft.com/office/drawing/2014/main" id="{25E9025E-2FF9-4A89-ADDD-1220A836AB1F}"/>
              </a:ext>
            </a:extLst>
          </p:cNvPr>
          <p:cNvSpPr/>
          <p:nvPr/>
        </p:nvSpPr>
        <p:spPr>
          <a:xfrm>
            <a:off x="7483605" y="3346690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96B20791-E427-411B-B157-4370389C6393}"/>
              </a:ext>
            </a:extLst>
          </p:cNvPr>
          <p:cNvSpPr/>
          <p:nvPr/>
        </p:nvSpPr>
        <p:spPr>
          <a:xfrm>
            <a:off x="7140705" y="3124200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Star: 5 Points 74">
            <a:extLst>
              <a:ext uri="{FF2B5EF4-FFF2-40B4-BE49-F238E27FC236}">
                <a16:creationId xmlns:a16="http://schemas.microsoft.com/office/drawing/2014/main" id="{F16067EE-665A-4F9E-9102-8D1E6E379D93}"/>
              </a:ext>
            </a:extLst>
          </p:cNvPr>
          <p:cNvSpPr/>
          <p:nvPr/>
        </p:nvSpPr>
        <p:spPr>
          <a:xfrm>
            <a:off x="5692905" y="3079702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Star: 5 Points 75">
            <a:extLst>
              <a:ext uri="{FF2B5EF4-FFF2-40B4-BE49-F238E27FC236}">
                <a16:creationId xmlns:a16="http://schemas.microsoft.com/office/drawing/2014/main" id="{EDA1B2A8-C770-45D4-B323-5C6EFBEEBA00}"/>
              </a:ext>
            </a:extLst>
          </p:cNvPr>
          <p:cNvSpPr/>
          <p:nvPr/>
        </p:nvSpPr>
        <p:spPr>
          <a:xfrm>
            <a:off x="6551991" y="4270327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Star: 5 Points 76">
            <a:extLst>
              <a:ext uri="{FF2B5EF4-FFF2-40B4-BE49-F238E27FC236}">
                <a16:creationId xmlns:a16="http://schemas.microsoft.com/office/drawing/2014/main" id="{BDD49921-43F7-416C-8E82-3BF55FD8A6A2}"/>
              </a:ext>
            </a:extLst>
          </p:cNvPr>
          <p:cNvSpPr/>
          <p:nvPr/>
        </p:nvSpPr>
        <p:spPr>
          <a:xfrm>
            <a:off x="6064367" y="3210392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Star: 5 Points 77">
            <a:extLst>
              <a:ext uri="{FF2B5EF4-FFF2-40B4-BE49-F238E27FC236}">
                <a16:creationId xmlns:a16="http://schemas.microsoft.com/office/drawing/2014/main" id="{1A43A891-0337-4EF5-9A8E-45E834698EF1}"/>
              </a:ext>
            </a:extLst>
          </p:cNvPr>
          <p:cNvSpPr/>
          <p:nvPr/>
        </p:nvSpPr>
        <p:spPr>
          <a:xfrm>
            <a:off x="6838105" y="3978323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Star: 5 Points 78">
            <a:extLst>
              <a:ext uri="{FF2B5EF4-FFF2-40B4-BE49-F238E27FC236}">
                <a16:creationId xmlns:a16="http://schemas.microsoft.com/office/drawing/2014/main" id="{1A2A3058-CC25-434F-B3C8-1698F7D9F29B}"/>
              </a:ext>
            </a:extLst>
          </p:cNvPr>
          <p:cNvSpPr/>
          <p:nvPr/>
        </p:nvSpPr>
        <p:spPr>
          <a:xfrm>
            <a:off x="9955690" y="2768360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Star: 5 Points 79">
            <a:extLst>
              <a:ext uri="{FF2B5EF4-FFF2-40B4-BE49-F238E27FC236}">
                <a16:creationId xmlns:a16="http://schemas.microsoft.com/office/drawing/2014/main" id="{4F5D4E7F-9288-438A-80F1-593304D24690}"/>
              </a:ext>
            </a:extLst>
          </p:cNvPr>
          <p:cNvSpPr/>
          <p:nvPr/>
        </p:nvSpPr>
        <p:spPr>
          <a:xfrm>
            <a:off x="10484730" y="2920760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Star: 5 Points 80">
            <a:extLst>
              <a:ext uri="{FF2B5EF4-FFF2-40B4-BE49-F238E27FC236}">
                <a16:creationId xmlns:a16="http://schemas.microsoft.com/office/drawing/2014/main" id="{47F9DA02-AA46-486E-8284-6DB725841125}"/>
              </a:ext>
            </a:extLst>
          </p:cNvPr>
          <p:cNvSpPr/>
          <p:nvPr/>
        </p:nvSpPr>
        <p:spPr>
          <a:xfrm>
            <a:off x="9338784" y="3149360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Star: 5 Points 81">
            <a:extLst>
              <a:ext uri="{FF2B5EF4-FFF2-40B4-BE49-F238E27FC236}">
                <a16:creationId xmlns:a16="http://schemas.microsoft.com/office/drawing/2014/main" id="{90327C48-82CD-4DFE-B748-9B902F20D7B2}"/>
              </a:ext>
            </a:extLst>
          </p:cNvPr>
          <p:cNvSpPr/>
          <p:nvPr/>
        </p:nvSpPr>
        <p:spPr>
          <a:xfrm>
            <a:off x="11078877" y="4007042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Star: 5 Points 82">
            <a:extLst>
              <a:ext uri="{FF2B5EF4-FFF2-40B4-BE49-F238E27FC236}">
                <a16:creationId xmlns:a16="http://schemas.microsoft.com/office/drawing/2014/main" id="{F5A7F363-026F-4488-B890-1B0EE7B7257C}"/>
              </a:ext>
            </a:extLst>
          </p:cNvPr>
          <p:cNvSpPr/>
          <p:nvPr/>
        </p:nvSpPr>
        <p:spPr>
          <a:xfrm>
            <a:off x="11076695" y="2946208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Star: 5 Points 83">
            <a:extLst>
              <a:ext uri="{FF2B5EF4-FFF2-40B4-BE49-F238E27FC236}">
                <a16:creationId xmlns:a16="http://schemas.microsoft.com/office/drawing/2014/main" id="{DD976337-19E0-4C94-AF20-5C89E1590CB8}"/>
              </a:ext>
            </a:extLst>
          </p:cNvPr>
          <p:cNvSpPr/>
          <p:nvPr/>
        </p:nvSpPr>
        <p:spPr>
          <a:xfrm>
            <a:off x="9763718" y="3832321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Star: 5 Points 84">
            <a:extLst>
              <a:ext uri="{FF2B5EF4-FFF2-40B4-BE49-F238E27FC236}">
                <a16:creationId xmlns:a16="http://schemas.microsoft.com/office/drawing/2014/main" id="{406EFEF3-9C6A-496C-A202-B512ADAD93BE}"/>
              </a:ext>
            </a:extLst>
          </p:cNvPr>
          <p:cNvSpPr/>
          <p:nvPr/>
        </p:nvSpPr>
        <p:spPr>
          <a:xfrm>
            <a:off x="11371951" y="3481171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Star: 5 Points 85">
            <a:extLst>
              <a:ext uri="{FF2B5EF4-FFF2-40B4-BE49-F238E27FC236}">
                <a16:creationId xmlns:a16="http://schemas.microsoft.com/office/drawing/2014/main" id="{3E815095-3178-4095-86FC-AFFBDEFB9380}"/>
              </a:ext>
            </a:extLst>
          </p:cNvPr>
          <p:cNvSpPr/>
          <p:nvPr/>
        </p:nvSpPr>
        <p:spPr>
          <a:xfrm>
            <a:off x="10749555" y="3568892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Star: 5 Points 86">
            <a:extLst>
              <a:ext uri="{FF2B5EF4-FFF2-40B4-BE49-F238E27FC236}">
                <a16:creationId xmlns:a16="http://schemas.microsoft.com/office/drawing/2014/main" id="{D8908C7B-C532-46B9-9283-DEDEC49F9AD8}"/>
              </a:ext>
            </a:extLst>
          </p:cNvPr>
          <p:cNvSpPr/>
          <p:nvPr/>
        </p:nvSpPr>
        <p:spPr>
          <a:xfrm>
            <a:off x="9771770" y="3162444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Star: 5 Points 87">
            <a:extLst>
              <a:ext uri="{FF2B5EF4-FFF2-40B4-BE49-F238E27FC236}">
                <a16:creationId xmlns:a16="http://schemas.microsoft.com/office/drawing/2014/main" id="{E583079C-2F44-446A-B19B-BA99F9165BF5}"/>
              </a:ext>
            </a:extLst>
          </p:cNvPr>
          <p:cNvSpPr/>
          <p:nvPr/>
        </p:nvSpPr>
        <p:spPr>
          <a:xfrm>
            <a:off x="9859331" y="4394532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Star: 5 Points 88">
            <a:extLst>
              <a:ext uri="{FF2B5EF4-FFF2-40B4-BE49-F238E27FC236}">
                <a16:creationId xmlns:a16="http://schemas.microsoft.com/office/drawing/2014/main" id="{6C952031-4821-49E1-8549-8D7C38CEB8FF}"/>
              </a:ext>
            </a:extLst>
          </p:cNvPr>
          <p:cNvSpPr/>
          <p:nvPr/>
        </p:nvSpPr>
        <p:spPr>
          <a:xfrm>
            <a:off x="9315679" y="3841702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Star: 5 Points 89">
            <a:extLst>
              <a:ext uri="{FF2B5EF4-FFF2-40B4-BE49-F238E27FC236}">
                <a16:creationId xmlns:a16="http://schemas.microsoft.com/office/drawing/2014/main" id="{B0D758B9-AD31-4C54-8B44-6A496B9EECE8}"/>
              </a:ext>
            </a:extLst>
          </p:cNvPr>
          <p:cNvSpPr/>
          <p:nvPr/>
        </p:nvSpPr>
        <p:spPr>
          <a:xfrm>
            <a:off x="10533770" y="4257675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Star: 5 Points 90">
            <a:extLst>
              <a:ext uri="{FF2B5EF4-FFF2-40B4-BE49-F238E27FC236}">
                <a16:creationId xmlns:a16="http://schemas.microsoft.com/office/drawing/2014/main" id="{36016635-3FE6-43AF-BB5C-4B7D4795F8B3}"/>
              </a:ext>
            </a:extLst>
          </p:cNvPr>
          <p:cNvSpPr/>
          <p:nvPr/>
        </p:nvSpPr>
        <p:spPr>
          <a:xfrm>
            <a:off x="10695695" y="2549429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8C0E394-4674-4B72-88A4-0DC697A617F6}"/>
                  </a:ext>
                </a:extLst>
              </p:cNvPr>
              <p:cNvSpPr txBox="1"/>
              <p:nvPr/>
            </p:nvSpPr>
            <p:spPr>
              <a:xfrm>
                <a:off x="6453481" y="2999431"/>
                <a:ext cx="5524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8C0E394-4674-4B72-88A4-0DC697A61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1" y="2999431"/>
                <a:ext cx="55245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60B867-4D24-4CEE-AA44-0DF32A39583F}"/>
                  </a:ext>
                </a:extLst>
              </p:cNvPr>
              <p:cNvSpPr txBox="1"/>
              <p:nvPr/>
            </p:nvSpPr>
            <p:spPr>
              <a:xfrm>
                <a:off x="10143236" y="3111640"/>
                <a:ext cx="5524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60B867-4D24-4CEE-AA44-0DF32A395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236" y="3111640"/>
                <a:ext cx="55245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Star: 5 Points 93">
            <a:extLst>
              <a:ext uri="{FF2B5EF4-FFF2-40B4-BE49-F238E27FC236}">
                <a16:creationId xmlns:a16="http://schemas.microsoft.com/office/drawing/2014/main" id="{32047657-8375-4862-9D4A-037133370714}"/>
              </a:ext>
            </a:extLst>
          </p:cNvPr>
          <p:cNvSpPr/>
          <p:nvPr/>
        </p:nvSpPr>
        <p:spPr>
          <a:xfrm>
            <a:off x="10315785" y="3606992"/>
            <a:ext cx="323850" cy="304800"/>
          </a:xfrm>
          <a:prstGeom prst="star5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Star: 5 Points 94">
            <a:extLst>
              <a:ext uri="{FF2B5EF4-FFF2-40B4-BE49-F238E27FC236}">
                <a16:creationId xmlns:a16="http://schemas.microsoft.com/office/drawing/2014/main" id="{087682F8-0644-4BB9-B5A2-036198522734}"/>
              </a:ext>
            </a:extLst>
          </p:cNvPr>
          <p:cNvSpPr/>
          <p:nvPr/>
        </p:nvSpPr>
        <p:spPr>
          <a:xfrm>
            <a:off x="6575125" y="3481171"/>
            <a:ext cx="323850" cy="304800"/>
          </a:xfrm>
          <a:prstGeom prst="star5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Star: 5 Points 95">
            <a:extLst>
              <a:ext uri="{FF2B5EF4-FFF2-40B4-BE49-F238E27FC236}">
                <a16:creationId xmlns:a16="http://schemas.microsoft.com/office/drawing/2014/main" id="{C541D032-C4BC-428E-BC58-5EAEC2ED80E4}"/>
              </a:ext>
            </a:extLst>
          </p:cNvPr>
          <p:cNvSpPr/>
          <p:nvPr/>
        </p:nvSpPr>
        <p:spPr>
          <a:xfrm>
            <a:off x="7544592" y="4555578"/>
            <a:ext cx="323850" cy="304800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50BAC74-B081-460C-B94E-AC474BB07982}"/>
                  </a:ext>
                </a:extLst>
              </p:cNvPr>
              <p:cNvSpPr txBox="1"/>
              <p:nvPr/>
            </p:nvSpPr>
            <p:spPr>
              <a:xfrm>
                <a:off x="6925470" y="4846715"/>
                <a:ext cx="1562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Test example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b="1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50BAC74-B081-460C-B94E-AC474BB07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470" y="4846715"/>
                <a:ext cx="1562094" cy="369332"/>
              </a:xfrm>
              <a:prstGeom prst="rect">
                <a:avLst/>
              </a:prstGeom>
              <a:blipFill>
                <a:blip r:embed="rId5"/>
                <a:stretch>
                  <a:fillRect l="-3125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C6080F-8C06-4A02-BB60-7F2E50B40063}"/>
                  </a:ext>
                </a:extLst>
              </p:cNvPr>
              <p:cNvSpPr txBox="1"/>
              <p:nvPr/>
            </p:nvSpPr>
            <p:spPr>
              <a:xfrm>
                <a:off x="635414" y="3085595"/>
                <a:ext cx="4402615" cy="408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C6080F-8C06-4A02-BB60-7F2E50B40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14" y="3085595"/>
                <a:ext cx="4402615" cy="408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C293D5C-DDDE-4F3A-9382-44A82FF7A39A}"/>
                  </a:ext>
                </a:extLst>
              </p:cNvPr>
              <p:cNvSpPr txBox="1"/>
              <p:nvPr/>
            </p:nvSpPr>
            <p:spPr>
              <a:xfrm>
                <a:off x="624541" y="3643518"/>
                <a:ext cx="4402615" cy="408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C293D5C-DDDE-4F3A-9382-44A82FF7A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41" y="3643518"/>
                <a:ext cx="4402615" cy="408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9649-A496-4B60-93A1-2B88C7F18373}"/>
                  </a:ext>
                </a:extLst>
              </p:cNvPr>
              <p:cNvSpPr txBox="1"/>
              <p:nvPr/>
            </p:nvSpPr>
            <p:spPr>
              <a:xfrm>
                <a:off x="454335" y="5342140"/>
                <a:ext cx="11154079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b="1" dirty="0">
                    <a:latin typeface="Abadi Extra Light" panose="020B0204020104020204" pitchFamily="34" charset="0"/>
                  </a:rPr>
                  <a:t>Prediction Rule: </a:t>
                </a:r>
                <a:r>
                  <a:rPr lang="en-IN" sz="2400" dirty="0">
                    <a:latin typeface="Abadi Extra Light" panose="020B0204020104020204" pitchFamily="34" charset="0"/>
                  </a:rPr>
                  <a:t>Predict label as +1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IN" sz="24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N" sz="2400" dirty="0">
                    <a:latin typeface="Abadi Extra Light" panose="020B0204020104020204" pitchFamily="34" charset="0"/>
                  </a:rPr>
                  <a:t> otherwise -1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9649-A496-4B60-93A1-2B88C7F18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35" y="5342140"/>
                <a:ext cx="11154079" cy="582147"/>
              </a:xfrm>
              <a:prstGeom prst="rect">
                <a:avLst/>
              </a:prstGeom>
              <a:blipFill>
                <a:blip r:embed="rId8"/>
                <a:stretch>
                  <a:fillRect l="-875" b="-18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993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73"/>
    </mc:Choice>
    <mc:Fallback xmlns="">
      <p:transition spd="slow" advTm="105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2" grpId="0" animBg="1"/>
      <p:bldP spid="64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/>
      <p:bldP spid="94" grpId="0" animBg="1"/>
      <p:bldP spid="95" grpId="0" animBg="1"/>
      <p:bldP spid="96" grpId="0" animBg="1"/>
      <p:bldP spid="104" grpId="0"/>
      <p:bldP spid="8" grpId="0"/>
      <p:bldP spid="10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Autofit/>
          </a:bodyPr>
          <a:lstStyle/>
          <a:p>
            <a:r>
              <a:rPr lang="en-IN" sz="4800" b="1" dirty="0">
                <a:latin typeface="Abadi Extra Light" panose="020B0204020104020204" pitchFamily="34" charset="0"/>
                <a:cs typeface="Angsana New" panose="020B0502040204020203" pitchFamily="18" charset="-34"/>
              </a:rPr>
              <a:t>Workload and Grading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4 quizzes: 20%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2 </a:t>
            </a:r>
            <a:r>
              <a:rPr lang="en-IN" dirty="0" err="1">
                <a:latin typeface="Abadi Extra Light" panose="020B0204020104020204" pitchFamily="34" charset="0"/>
              </a:rPr>
              <a:t>homeworks</a:t>
            </a:r>
            <a:r>
              <a:rPr lang="en-IN" dirty="0">
                <a:latin typeface="Abadi Extra Light" panose="020B0204020104020204" pitchFamily="34" charset="0"/>
              </a:rPr>
              <a:t>/mini-projects: 30%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Writeups must be prepared in PDF using the provided LaTeX template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Knowledge of Python programming is assumed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To be done in groups of 5 students. Form your groups NOW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Mid-</a:t>
            </a:r>
            <a:r>
              <a:rPr lang="en-IN" dirty="0" err="1">
                <a:latin typeface="Abadi Extra Light" panose="020B0204020104020204" pitchFamily="34" charset="0"/>
              </a:rPr>
              <a:t>sem</a:t>
            </a:r>
            <a:r>
              <a:rPr lang="en-IN" dirty="0">
                <a:latin typeface="Abadi Extra Light" panose="020B0204020104020204" pitchFamily="34" charset="0"/>
              </a:rPr>
              <a:t> exam: 20%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End-</a:t>
            </a:r>
            <a:r>
              <a:rPr lang="en-IN" dirty="0" err="1">
                <a:latin typeface="Abadi Extra Light" panose="020B0204020104020204" pitchFamily="34" charset="0"/>
              </a:rPr>
              <a:t>sem</a:t>
            </a:r>
            <a:r>
              <a:rPr lang="en-IN" dirty="0">
                <a:latin typeface="Abadi Extra Light" panose="020B0204020104020204" pitchFamily="34" charset="0"/>
              </a:rPr>
              <a:t> exam: 30%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Quiz dates (tentative): </a:t>
            </a:r>
            <a:r>
              <a:rPr lang="en-GB" dirty="0">
                <a:latin typeface="Abadi Extra Light" panose="020B0204020104020204" pitchFamily="34" charset="0"/>
              </a:rPr>
              <a:t>Aug 13, Sept 3, </a:t>
            </a:r>
            <a:r>
              <a:rPr lang="en-GB">
                <a:latin typeface="Abadi Extra Light" panose="020B0204020104020204" pitchFamily="34" charset="0"/>
              </a:rPr>
              <a:t>Oct 1</a:t>
            </a:r>
            <a:r>
              <a:rPr lang="en-GB" dirty="0">
                <a:latin typeface="Abadi Extra Light" panose="020B0204020104020204" pitchFamily="34" charset="0"/>
              </a:rPr>
              <a:t>, Oct 22 (duration: 30 mins)</a:t>
            </a:r>
            <a:endParaRPr lang="en-IN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Quiz timing and venue: will be announced closed to the quiz date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HW/mini-project dates (tentative): Aug 19, Oct 3 (roughly 3 work-weeks given)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Mid-</a:t>
            </a:r>
            <a:r>
              <a:rPr lang="en-IN" dirty="0" err="1">
                <a:latin typeface="Abadi Extra Light" panose="020B0204020104020204" pitchFamily="34" charset="0"/>
              </a:rPr>
              <a:t>sem</a:t>
            </a:r>
            <a:r>
              <a:rPr lang="en-IN" dirty="0">
                <a:latin typeface="Abadi Extra Light" panose="020B0204020104020204" pitchFamily="34" charset="0"/>
              </a:rPr>
              <a:t> and end-</a:t>
            </a:r>
            <a:r>
              <a:rPr lang="en-IN" dirty="0" err="1">
                <a:latin typeface="Abadi Extra Light" panose="020B0204020104020204" pitchFamily="34" charset="0"/>
              </a:rPr>
              <a:t>sem</a:t>
            </a:r>
            <a:r>
              <a:rPr lang="en-IN" dirty="0">
                <a:latin typeface="Abadi Extra Light" panose="020B0204020104020204" pitchFamily="34" charset="0"/>
              </a:rPr>
              <a:t> exam dates: As per DOAA announcements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6"/>
                </a:solidFill>
              </a:rPr>
              <a:t>3</a:t>
            </a:fld>
            <a:endParaRPr lang="en-IN" sz="2800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BF221-9ACF-F494-A9AE-AB63B35E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379" y="648174"/>
            <a:ext cx="1010687" cy="965223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7605571-CA6D-6ADC-8001-8036D637D437}"/>
              </a:ext>
            </a:extLst>
          </p:cNvPr>
          <p:cNvSpPr/>
          <p:nvPr/>
        </p:nvSpPr>
        <p:spPr>
          <a:xfrm>
            <a:off x="7687015" y="722674"/>
            <a:ext cx="2542424" cy="816221"/>
          </a:xfrm>
          <a:prstGeom prst="wedgeRectCallout">
            <a:avLst>
              <a:gd name="adj1" fmla="val 65902"/>
              <a:gd name="adj2" fmla="val -329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Quizzes will be closed-book. For exams, one A4 size cheat-sheet will be allowed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9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87"/>
    </mc:Choice>
    <mc:Fallback xmlns=""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 err="1"/>
              <a:t>LwP</a:t>
            </a:r>
            <a:r>
              <a:rPr lang="en-IN" b="1" dirty="0"/>
              <a:t>: The Prediction Rule, Mathematically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Let’s expand the prediction rule expression a bit more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Thus </a:t>
                </a:r>
                <a:r>
                  <a:rPr lang="en-GB" dirty="0" err="1">
                    <a:latin typeface="Abadi Extra Light" panose="020B0204020104020204" pitchFamily="34" charset="0"/>
                  </a:rPr>
                  <a:t>LwP</a:t>
                </a:r>
                <a:r>
                  <a:rPr lang="en-GB" dirty="0">
                    <a:latin typeface="Abadi Extra Light" panose="020B0204020104020204" pitchFamily="34" charset="0"/>
                  </a:rPr>
                  <a:t> with Euclidean distance is equivalent to a linear model with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Weight vector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dirty="0"/>
                  <a:t>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Bias term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Prediction rule therefore is: Predict +1 if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 &gt; 0</a:t>
                </a:r>
                <a:r>
                  <a:rPr lang="en-IN" dirty="0">
                    <a:latin typeface="Abadi Extra Light" panose="020B0204020104020204" pitchFamily="34" charset="0"/>
                  </a:rPr>
                  <a:t>, else predict -1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79274E-33C8-4E00-B94C-3E9467FBFF87}"/>
                  </a:ext>
                </a:extLst>
              </p:cNvPr>
              <p:cNvSpPr txBox="1"/>
              <p:nvPr/>
            </p:nvSpPr>
            <p:spPr>
              <a:xfrm>
                <a:off x="1447800" y="1743075"/>
                <a:ext cx="8427243" cy="19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IN" sz="24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/>
              </a:p>
              <a:p>
                <a:r>
                  <a:rPr lang="en-IN" sz="2400" dirty="0"/>
                  <a:t>         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⟨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IN" sz="2400" dirty="0"/>
              </a:p>
              <a:p>
                <a:r>
                  <a:rPr lang="en-IN" sz="2400" dirty="0"/>
                  <a:t>         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⟨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sz="240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I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I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I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I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I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/>
              </a:p>
              <a:p>
                <a:r>
                  <a:rPr lang="en-IN" sz="2400" dirty="0"/>
                  <a:t>         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dirty="0"/>
                  <a:t>                 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79274E-33C8-4E00-B94C-3E9467FBF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743075"/>
                <a:ext cx="8427243" cy="19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E99BFFB2-ED24-4984-BDD3-FBD94C082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5838" y="4698638"/>
            <a:ext cx="1010687" cy="965223"/>
          </a:xfrm>
          <a:prstGeom prst="rect">
            <a:avLst/>
          </a:prstGeom>
        </p:spPr>
      </p:pic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846C839C-60E5-4123-BBE7-698B8EE8B97B}"/>
              </a:ext>
            </a:extLst>
          </p:cNvPr>
          <p:cNvSpPr/>
          <p:nvPr/>
        </p:nvSpPr>
        <p:spPr>
          <a:xfrm>
            <a:off x="8218310" y="4787785"/>
            <a:ext cx="2426949" cy="738929"/>
          </a:xfrm>
          <a:prstGeom prst="wedgeRectCallout">
            <a:avLst>
              <a:gd name="adj1" fmla="val 65253"/>
              <a:gd name="adj2" fmla="val -395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look at linear models more formally and in more detail later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31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09"/>
    </mc:Choice>
    <mc:Fallback xmlns="">
      <p:transition spd="slow" advTm="163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 err="1"/>
              <a:t>LwP</a:t>
            </a:r>
            <a:r>
              <a:rPr lang="en-IN" b="1" dirty="0"/>
              <a:t>: Some Failure Cases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63529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Here is a case where </a:t>
            </a:r>
            <a:r>
              <a:rPr lang="en-GB" dirty="0" err="1">
                <a:latin typeface="Abadi Extra Light" panose="020B0204020104020204" pitchFamily="34" charset="0"/>
              </a:rPr>
              <a:t>LwP</a:t>
            </a:r>
            <a:r>
              <a:rPr lang="en-GB" dirty="0">
                <a:latin typeface="Abadi Extra Light" panose="020B0204020104020204" pitchFamily="34" charset="0"/>
              </a:rPr>
              <a:t> with Euclidean distance may not work well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In general, if classes are not equisized and spherical, </a:t>
            </a:r>
            <a:r>
              <a:rPr lang="en-GB" dirty="0" err="1">
                <a:latin typeface="Abadi Extra Light" panose="020B0204020104020204" pitchFamily="34" charset="0"/>
              </a:rPr>
              <a:t>LwP</a:t>
            </a:r>
            <a:r>
              <a:rPr lang="en-GB" dirty="0">
                <a:latin typeface="Abadi Extra Light" panose="020B0204020104020204" pitchFamily="34" charset="0"/>
              </a:rPr>
              <a:t> with Euclidean distance will usually not work well. Can you think of how to fix this issue?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1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9F2C15FE-ADED-4459-99BE-E6383BEDD8A3}"/>
              </a:ext>
            </a:extLst>
          </p:cNvPr>
          <p:cNvSpPr/>
          <p:nvPr/>
        </p:nvSpPr>
        <p:spPr>
          <a:xfrm>
            <a:off x="3246732" y="2119434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92ABA5ED-E367-4DAC-83CE-BFA66BFCF763}"/>
              </a:ext>
            </a:extLst>
          </p:cNvPr>
          <p:cNvSpPr/>
          <p:nvPr/>
        </p:nvSpPr>
        <p:spPr>
          <a:xfrm>
            <a:off x="3864906" y="2572870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72F732FC-1BB3-417E-AC41-C15CE62BD737}"/>
              </a:ext>
            </a:extLst>
          </p:cNvPr>
          <p:cNvSpPr/>
          <p:nvPr/>
        </p:nvSpPr>
        <p:spPr>
          <a:xfrm>
            <a:off x="2468329" y="1730567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4B5DDA83-7369-4736-B6D6-A5FE751BD8C2}"/>
              </a:ext>
            </a:extLst>
          </p:cNvPr>
          <p:cNvSpPr/>
          <p:nvPr/>
        </p:nvSpPr>
        <p:spPr>
          <a:xfrm>
            <a:off x="5417026" y="4239005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0134D01-EB05-4278-86E8-F05789F37D1D}"/>
              </a:ext>
            </a:extLst>
          </p:cNvPr>
          <p:cNvSpPr/>
          <p:nvPr/>
        </p:nvSpPr>
        <p:spPr>
          <a:xfrm>
            <a:off x="3606848" y="3393593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2B6BE53-6F7E-45BF-9495-CD3006DCF822}"/>
              </a:ext>
            </a:extLst>
          </p:cNvPr>
          <p:cNvSpPr/>
          <p:nvPr/>
        </p:nvSpPr>
        <p:spPr>
          <a:xfrm>
            <a:off x="4913733" y="4391405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06EBBF1-1392-47E8-8304-95AF630587C5}"/>
              </a:ext>
            </a:extLst>
          </p:cNvPr>
          <p:cNvSpPr/>
          <p:nvPr/>
        </p:nvSpPr>
        <p:spPr>
          <a:xfrm>
            <a:off x="4589883" y="3045396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38CE2E1-E935-461A-A301-1BBC2C3136AF}"/>
              </a:ext>
            </a:extLst>
          </p:cNvPr>
          <p:cNvSpPr/>
          <p:nvPr/>
        </p:nvSpPr>
        <p:spPr>
          <a:xfrm>
            <a:off x="5099288" y="3596059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A530AE3A-6860-4807-91C0-A9A0F7E669D8}"/>
              </a:ext>
            </a:extLst>
          </p:cNvPr>
          <p:cNvSpPr/>
          <p:nvPr/>
        </p:nvSpPr>
        <p:spPr>
          <a:xfrm>
            <a:off x="2822659" y="2439774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0FA762FD-7B6F-439C-8B18-FC2557C25034}"/>
              </a:ext>
            </a:extLst>
          </p:cNvPr>
          <p:cNvSpPr/>
          <p:nvPr/>
        </p:nvSpPr>
        <p:spPr>
          <a:xfrm>
            <a:off x="4242593" y="3903154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2A5038E9-3085-496A-9834-83E9A2091EBE}"/>
              </a:ext>
            </a:extLst>
          </p:cNvPr>
          <p:cNvSpPr/>
          <p:nvPr/>
        </p:nvSpPr>
        <p:spPr>
          <a:xfrm>
            <a:off x="3245701" y="2943554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D004F295-B85E-4183-8C93-5A01518693F8}"/>
              </a:ext>
            </a:extLst>
          </p:cNvPr>
          <p:cNvSpPr/>
          <p:nvPr/>
        </p:nvSpPr>
        <p:spPr>
          <a:xfrm>
            <a:off x="4777364" y="3812473"/>
            <a:ext cx="323850" cy="304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78C0A920-A56C-453B-BC1D-D69EFC84AA51}"/>
              </a:ext>
            </a:extLst>
          </p:cNvPr>
          <p:cNvSpPr/>
          <p:nvPr/>
        </p:nvSpPr>
        <p:spPr>
          <a:xfrm>
            <a:off x="6627073" y="2816211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FE4BD1E6-75CD-43B9-B756-699107A87DCA}"/>
              </a:ext>
            </a:extLst>
          </p:cNvPr>
          <p:cNvSpPr/>
          <p:nvPr/>
        </p:nvSpPr>
        <p:spPr>
          <a:xfrm>
            <a:off x="5966744" y="3265137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B0AE66F6-DE3D-4A8F-842B-9D2D029F84DD}"/>
              </a:ext>
            </a:extLst>
          </p:cNvPr>
          <p:cNvSpPr/>
          <p:nvPr/>
        </p:nvSpPr>
        <p:spPr>
          <a:xfrm>
            <a:off x="7219744" y="3656711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C8C6661E-AA90-441A-823D-317DDE6AB306}"/>
              </a:ext>
            </a:extLst>
          </p:cNvPr>
          <p:cNvSpPr/>
          <p:nvPr/>
        </p:nvSpPr>
        <p:spPr>
          <a:xfrm>
            <a:off x="7107819" y="2884644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5D805239-1AC9-4D09-81AD-ADEA98368745}"/>
              </a:ext>
            </a:extLst>
          </p:cNvPr>
          <p:cNvSpPr/>
          <p:nvPr/>
        </p:nvSpPr>
        <p:spPr>
          <a:xfrm>
            <a:off x="6219656" y="3665948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127CD0AF-9447-4045-969A-4E0FDD715CB7}"/>
              </a:ext>
            </a:extLst>
          </p:cNvPr>
          <p:cNvSpPr/>
          <p:nvPr/>
        </p:nvSpPr>
        <p:spPr>
          <a:xfrm>
            <a:off x="6998654" y="3905831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818C7F78-BA18-4744-B3C7-7824D191EF8C}"/>
              </a:ext>
            </a:extLst>
          </p:cNvPr>
          <p:cNvSpPr/>
          <p:nvPr/>
        </p:nvSpPr>
        <p:spPr>
          <a:xfrm>
            <a:off x="7161865" y="3178897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B20224EC-FEF8-4AA0-AD4E-8194FD60B20C}"/>
              </a:ext>
            </a:extLst>
          </p:cNvPr>
          <p:cNvSpPr/>
          <p:nvPr/>
        </p:nvSpPr>
        <p:spPr>
          <a:xfrm>
            <a:off x="6227708" y="2996071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1C4DF4DC-82A7-4E7F-8070-87170B17F025}"/>
              </a:ext>
            </a:extLst>
          </p:cNvPr>
          <p:cNvSpPr/>
          <p:nvPr/>
        </p:nvSpPr>
        <p:spPr>
          <a:xfrm>
            <a:off x="6543506" y="4030896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8194DC-EF77-4A2B-A441-2A5749D1D0BE}"/>
                  </a:ext>
                </a:extLst>
              </p:cNvPr>
              <p:cNvSpPr txBox="1"/>
              <p:nvPr/>
            </p:nvSpPr>
            <p:spPr>
              <a:xfrm>
                <a:off x="3583209" y="2715415"/>
                <a:ext cx="5524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8194DC-EF77-4A2B-A441-2A5749D1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09" y="2715415"/>
                <a:ext cx="55245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CE2576-BDF3-4460-9026-EC23E2B8FACA}"/>
                  </a:ext>
                </a:extLst>
              </p:cNvPr>
              <p:cNvSpPr txBox="1"/>
              <p:nvPr/>
            </p:nvSpPr>
            <p:spPr>
              <a:xfrm>
                <a:off x="6580482" y="3038497"/>
                <a:ext cx="55245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CE2576-BDF3-4460-9026-EC23E2B8F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82" y="3038497"/>
                <a:ext cx="55245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40067887-8619-4439-9E80-5A25D3083F91}"/>
              </a:ext>
            </a:extLst>
          </p:cNvPr>
          <p:cNvSpPr/>
          <p:nvPr/>
        </p:nvSpPr>
        <p:spPr>
          <a:xfrm>
            <a:off x="6639639" y="3537039"/>
            <a:ext cx="323850" cy="304800"/>
          </a:xfrm>
          <a:prstGeom prst="star5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A56ACDFE-67AD-484A-AEC4-D8CB67C612BB}"/>
              </a:ext>
            </a:extLst>
          </p:cNvPr>
          <p:cNvSpPr/>
          <p:nvPr/>
        </p:nvSpPr>
        <p:spPr>
          <a:xfrm>
            <a:off x="4063799" y="3173242"/>
            <a:ext cx="323850" cy="304800"/>
          </a:xfrm>
          <a:prstGeom prst="star5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CD2A2D0A-44B2-45C2-A203-D8546F6924FA}"/>
              </a:ext>
            </a:extLst>
          </p:cNvPr>
          <p:cNvSpPr/>
          <p:nvPr/>
        </p:nvSpPr>
        <p:spPr>
          <a:xfrm>
            <a:off x="5717660" y="4506165"/>
            <a:ext cx="323850" cy="304800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EB6023-8E18-47E4-9884-4EA49F2E2E56}"/>
                  </a:ext>
                </a:extLst>
              </p:cNvPr>
              <p:cNvSpPr txBox="1"/>
              <p:nvPr/>
            </p:nvSpPr>
            <p:spPr>
              <a:xfrm>
                <a:off x="5059759" y="4807347"/>
                <a:ext cx="1562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Test example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b="1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EB6023-8E18-47E4-9884-4EA49F2E2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59" y="4807347"/>
                <a:ext cx="1562094" cy="369332"/>
              </a:xfrm>
              <a:prstGeom prst="rect">
                <a:avLst/>
              </a:prstGeom>
              <a:blipFill>
                <a:blip r:embed="rId5"/>
                <a:stretch>
                  <a:fillRect l="-3125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64C094-3093-4474-9C0D-059BE8F875A5}"/>
              </a:ext>
            </a:extLst>
          </p:cNvPr>
          <p:cNvCxnSpPr>
            <a:cxnSpLocks/>
          </p:cNvCxnSpPr>
          <p:nvPr/>
        </p:nvCxnSpPr>
        <p:spPr>
          <a:xfrm flipH="1" flipV="1">
            <a:off x="4242593" y="3350196"/>
            <a:ext cx="1634332" cy="134600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C144B4-9FD2-4B05-8872-6441113E3129}"/>
              </a:ext>
            </a:extLst>
          </p:cNvPr>
          <p:cNvCxnSpPr>
            <a:cxnSpLocks/>
          </p:cNvCxnSpPr>
          <p:nvPr/>
        </p:nvCxnSpPr>
        <p:spPr>
          <a:xfrm flipV="1">
            <a:off x="5870854" y="3707894"/>
            <a:ext cx="898010" cy="100835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FAEB4118-3017-4CA3-AB14-8E554CD21BF5}"/>
              </a:ext>
            </a:extLst>
          </p:cNvPr>
          <p:cNvSpPr/>
          <p:nvPr/>
        </p:nvSpPr>
        <p:spPr>
          <a:xfrm>
            <a:off x="5715000" y="4502547"/>
            <a:ext cx="323850" cy="3048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5BC4B2D-65E7-4303-8793-6035D0A62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6607" y="2179476"/>
            <a:ext cx="1010687" cy="965223"/>
          </a:xfrm>
          <a:prstGeom prst="rect">
            <a:avLst/>
          </a:prstGeom>
        </p:spPr>
      </p:pic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1D42E504-7CAA-4890-9BFF-B7C062C6C911}"/>
              </a:ext>
            </a:extLst>
          </p:cNvPr>
          <p:cNvSpPr/>
          <p:nvPr/>
        </p:nvSpPr>
        <p:spPr>
          <a:xfrm>
            <a:off x="8067585" y="2138507"/>
            <a:ext cx="2781229" cy="965223"/>
          </a:xfrm>
          <a:prstGeom prst="wedgeRectCallout">
            <a:avLst>
              <a:gd name="adj1" fmla="val 65253"/>
              <a:gd name="adj2" fmla="val -395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Can use feature scaling or use </a:t>
            </a:r>
            <a:r>
              <a:rPr lang="en-IN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Mahalanobis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distance to handle such cases (will discuss this in the next lecture)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615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94"/>
    </mc:Choice>
    <mc:Fallback xmlns="">
      <p:transition spd="slow" advTm="178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4" grpId="0"/>
      <p:bldP spid="35" grpId="0"/>
      <p:bldP spid="36" grpId="0" animBg="1"/>
      <p:bldP spid="37" grpId="0" animBg="1"/>
      <p:bldP spid="38" grpId="0" animBg="1"/>
      <p:bldP spid="38" grpId="1" animBg="1"/>
      <p:bldP spid="39" grpId="0"/>
      <p:bldP spid="48" grpId="0" animBg="1"/>
      <p:bldP spid="5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b="1" dirty="0" err="1"/>
              <a:t>LwP</a:t>
            </a:r>
            <a:r>
              <a:rPr lang="en-IN" b="1" dirty="0"/>
              <a:t>: Some Key Aspects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Very simple, interpretable, and lightweight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Just requires computing and storing the class prototype vectors</a:t>
            </a:r>
          </a:p>
          <a:p>
            <a:pPr marL="457200" lvl="1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Works with any number of classes (thus for multi-class classification as well)</a:t>
            </a: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Can be generalized in various ways to improve it further, e.g.,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Modeling each class by a </a:t>
            </a:r>
            <a:r>
              <a:rPr lang="en-GB" dirty="0">
                <a:solidFill>
                  <a:srgbClr val="0000FF"/>
                </a:solidFill>
                <a:latin typeface="Abadi Extra Light" panose="020B0204020104020204" pitchFamily="34" charset="0"/>
              </a:rPr>
              <a:t>probability distribution </a:t>
            </a:r>
            <a:r>
              <a:rPr lang="en-GB" dirty="0">
                <a:latin typeface="Abadi Extra Light" panose="020B0204020104020204" pitchFamily="34" charset="0"/>
              </a:rPr>
              <a:t>rather than just a prototype vector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Using distances other than the standard Euclidean distance (e.g., </a:t>
            </a:r>
            <a:r>
              <a:rPr lang="en-GB" dirty="0" err="1">
                <a:latin typeface="Abadi Extra Light" panose="020B0204020104020204" pitchFamily="34" charset="0"/>
              </a:rPr>
              <a:t>Mahalanobis</a:t>
            </a:r>
            <a:r>
              <a:rPr lang="en-GB" dirty="0">
                <a:latin typeface="Abadi Extra Light" panose="020B0204020104020204" pitchFamily="34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With a learned distance function, can work very well even with very few examples from each class (used in some “few-shot learning” models nowadays – if interested, please refer to “Prototypical Networks for Few-shot Learning”)</a:t>
            </a: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How well </a:t>
            </a:r>
            <a:r>
              <a:rPr lang="en-GB" dirty="0" err="1">
                <a:latin typeface="Abadi Extra Light" panose="020B0204020104020204" pitchFamily="34" charset="0"/>
              </a:rPr>
              <a:t>LwP</a:t>
            </a:r>
            <a:r>
              <a:rPr lang="en-GB" dirty="0">
                <a:latin typeface="Abadi Extra Light" panose="020B0204020104020204" pitchFamily="34" charset="0"/>
              </a:rPr>
              <a:t> works depends crucially on the way we compute distances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1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85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959"/>
    </mc:Choice>
    <mc:Fallback xmlns="">
      <p:transition spd="slow" advTm="250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Autofit/>
          </a:bodyPr>
          <a:lstStyle/>
          <a:p>
            <a:r>
              <a:rPr lang="en-IN" sz="4800" b="1" dirty="0">
                <a:latin typeface="Abadi Extra Light" panose="020B0204020104020204" pitchFamily="34" charset="0"/>
                <a:cs typeface="Angsana New" panose="020B0502040204020203" pitchFamily="18" charset="-34"/>
              </a:rPr>
              <a:t>Textbook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Many excellent texts but none “required”. Some include: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See the course website for links and other relevant texts and references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Different books might vary in terms of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Set of topics covered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>
                <a:latin typeface="Abadi Extra Light" panose="020B0204020104020204" pitchFamily="34" charset="0"/>
              </a:rPr>
              <a:t>Flavor</a:t>
            </a:r>
            <a:r>
              <a:rPr lang="en-GB" dirty="0">
                <a:latin typeface="Abadi Extra Light" panose="020B0204020104020204" pitchFamily="34" charset="0"/>
              </a:rPr>
              <a:t> (e.g., classical statistics, deep learning, probabilistic/Bayesian, theory)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Terminology and notation (beware of this especially)</a:t>
            </a:r>
          </a:p>
          <a:p>
            <a:pPr marL="457200" lvl="1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For each topic in the course, we will provide you recommended readings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6"/>
                </a:solidFill>
              </a:rPr>
              <a:t>4</a:t>
            </a:fld>
            <a:endParaRPr lang="en-IN" sz="2800" dirty="0">
              <a:solidFill>
                <a:schemeClr val="accent6"/>
              </a:solidFill>
            </a:endParaRPr>
          </a:p>
        </p:txBody>
      </p:sp>
      <p:sp>
        <p:nvSpPr>
          <p:cNvPr id="4" name="AutoShape 2" descr="Book cover">
            <a:extLst>
              <a:ext uri="{FF2B5EF4-FFF2-40B4-BE49-F238E27FC236}">
                <a16:creationId xmlns:a16="http://schemas.microsoft.com/office/drawing/2014/main" id="{9FF85187-4BC2-6217-DDFB-7FA84EF68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Book cover">
            <a:extLst>
              <a:ext uri="{FF2B5EF4-FFF2-40B4-BE49-F238E27FC236}">
                <a16:creationId xmlns:a16="http://schemas.microsoft.com/office/drawing/2014/main" id="{F04B683E-D5F2-CC25-30A9-C0BD7F1FEC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70BCE2-31F2-C17E-D28E-6D9CF5092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20" y="1750576"/>
            <a:ext cx="1605651" cy="181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89DBD01-7D66-7E30-1BF1-E89A03CD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36" y="1767105"/>
            <a:ext cx="1385503" cy="18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CBC3E3B-E67E-F278-AC6D-A4C5686A6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661" y="1750576"/>
            <a:ext cx="1321672" cy="181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ADF3B36-1053-486C-C421-F9007659E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15" y="1767105"/>
            <a:ext cx="1171186" cy="1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FE2D96B-0C2A-047A-79D6-6168CC1D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28" y="1737659"/>
            <a:ext cx="1321672" cy="185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16C4A8D-A6A0-46BB-57F9-2BB338F6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987" y="1737659"/>
            <a:ext cx="1559504" cy="18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951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87"/>
    </mc:Choice>
    <mc:Fallback xmlns=""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Autofit/>
          </a:bodyPr>
          <a:lstStyle/>
          <a:p>
            <a:r>
              <a:rPr lang="en-IN" sz="4800" b="1" dirty="0">
                <a:latin typeface="Abadi Extra Light" panose="020B0204020104020204" pitchFamily="34" charset="0"/>
                <a:cs typeface="Angsana New" panose="020B0502040204020203" pitchFamily="18" charset="-34"/>
              </a:rPr>
              <a:t>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Introduction to the foundations of machine learning (ML)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Focus on developing the ability to 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Understand the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underlying principles</a:t>
            </a:r>
            <a:r>
              <a:rPr lang="en-GB" dirty="0">
                <a:latin typeface="Abadi Extra Light" panose="020B0204020104020204" pitchFamily="34" charset="0"/>
              </a:rPr>
              <a:t> (and maths </a:t>
            </a:r>
            <a:r>
              <a:rPr lang="en-GB" dirty="0">
                <a:latin typeface="Abadi Extra Light" panose="020B0204020104020204" pitchFamily="34" charset="0"/>
                <a:sym typeface="Wingdings" panose="05000000000000000000" pitchFamily="2" charset="2"/>
              </a:rPr>
              <a:t>) </a:t>
            </a:r>
            <a:r>
              <a:rPr lang="en-GB" dirty="0">
                <a:latin typeface="Abadi Extra Light" panose="020B0204020104020204" pitchFamily="34" charset="0"/>
              </a:rPr>
              <a:t>behind ML models and algos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Understand how to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implement</a:t>
            </a:r>
            <a:r>
              <a:rPr lang="en-GB" dirty="0">
                <a:latin typeface="Abadi Extra Light" panose="020B0204020104020204" pitchFamily="34" charset="0"/>
              </a:rPr>
              <a:t> and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evaluate</a:t>
            </a:r>
            <a:r>
              <a:rPr lang="en-GB" dirty="0">
                <a:latin typeface="Abadi Extra Light" panose="020B0204020104020204" pitchFamily="34" charset="0"/>
              </a:rPr>
              <a:t> them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Understand/develop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intuition</a:t>
            </a:r>
            <a:r>
              <a:rPr lang="en-GB" dirty="0">
                <a:latin typeface="Abadi Extra Light" panose="020B0204020104020204" pitchFamily="34" charset="0"/>
              </a:rPr>
              <a:t> on choosing the right ML model/algo for your problem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(Hopefully) inspire you to work on and learn more about ML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Not an intro to popular software frameworks and libraries, such as scikit-learn, </a:t>
            </a:r>
            <a:r>
              <a:rPr lang="en-GB" dirty="0" err="1">
                <a:latin typeface="Abadi Extra Light" panose="020B0204020104020204" pitchFamily="34" charset="0"/>
              </a:rPr>
              <a:t>PyTorch</a:t>
            </a:r>
            <a:r>
              <a:rPr lang="en-GB" dirty="0">
                <a:latin typeface="Abadi Extra Light" panose="020B0204020104020204" pitchFamily="34" charset="0"/>
              </a:rPr>
              <a:t>, </a:t>
            </a:r>
            <a:r>
              <a:rPr lang="en-GB" dirty="0" err="1">
                <a:latin typeface="Abadi Extra Light" panose="020B0204020104020204" pitchFamily="34" charset="0"/>
              </a:rPr>
              <a:t>Tensorflow</a:t>
            </a:r>
            <a:r>
              <a:rPr lang="en-GB" dirty="0">
                <a:latin typeface="Abadi Extra Light" panose="020B0204020104020204" pitchFamily="34" charset="0"/>
              </a:rPr>
              <a:t>, etc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However, you are encouraged to explore these as the course progresses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See the course website for links and other relevant texts and references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Different books might vary in terms of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Set of topics covered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>
                <a:latin typeface="Abadi Extra Light" panose="020B0204020104020204" pitchFamily="34" charset="0"/>
              </a:rPr>
              <a:t>Flavor</a:t>
            </a:r>
            <a:r>
              <a:rPr lang="en-GB" dirty="0">
                <a:latin typeface="Abadi Extra Light" panose="020B0204020104020204" pitchFamily="34" charset="0"/>
              </a:rPr>
              <a:t> (e.g., classical statistics, deep learning, probabilistic/Bayesian, theory)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Terminology and notation (beware of this especially)</a:t>
            </a:r>
          </a:p>
          <a:p>
            <a:pPr marL="457200" lvl="1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We will provide you the reading material from the relevant sources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6"/>
                </a:solidFill>
              </a:rPr>
              <a:t>5</a:t>
            </a:fld>
            <a:endParaRPr lang="en-IN" sz="2800" dirty="0">
              <a:solidFill>
                <a:schemeClr val="accent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682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87"/>
    </mc:Choice>
    <mc:Fallback xmlns=""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Autofit/>
          </a:bodyPr>
          <a:lstStyle/>
          <a:p>
            <a:r>
              <a:rPr lang="en-IN" sz="4800" b="1" dirty="0">
                <a:latin typeface="Abadi Extra Light" panose="020B0204020104020204" pitchFamily="34" charset="0"/>
                <a:cs typeface="Angsana New" panose="020B0502040204020203" pitchFamily="18" charset="-34"/>
              </a:rPr>
              <a:t>Expectations from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Attend classes regularly (even though we have no attendance policy)</a:t>
            </a: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Please make yourself acquainted with the maths required for the course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We will provide some refresher slides and reference material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Some of the maths will be introduced as and when it is needed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Please ensure that you understand the maths on the slides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We won’t do all the derivations on the slides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In class, our focus will be on key steps and intuition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If not obvious, you should try to work out the detailed steps at home (will be good practice for quizzes and exams) on your own or with classmates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If things are unclear, please do reach out to us (e.g., on Piazza or office hours)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800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457" y="136939"/>
            <a:ext cx="276298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6"/>
                </a:solidFill>
              </a:rPr>
              <a:t>6</a:t>
            </a:fld>
            <a:endParaRPr lang="en-IN" sz="2800" dirty="0">
              <a:solidFill>
                <a:schemeClr val="accent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53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87"/>
    </mc:Choice>
    <mc:Fallback xmlns=""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ECE3A6-3D73-42A6-9C55-3F098AD1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611" y="2547286"/>
            <a:ext cx="8405367" cy="1600782"/>
          </a:xfrm>
        </p:spPr>
        <p:txBody>
          <a:bodyPr>
            <a:noAutofit/>
          </a:bodyPr>
          <a:lstStyle/>
          <a:p>
            <a:r>
              <a:rPr lang="en-IN" sz="6000" b="1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406573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49"/>
    </mc:Choice>
    <mc:Fallback xmlns="">
      <p:transition spd="slow" advTm="2624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Designing algorithms that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ingest data </a:t>
            </a:r>
            <a:r>
              <a:rPr lang="en-GB" dirty="0">
                <a:latin typeface="Abadi Extra Light" panose="020B0204020104020204" pitchFamily="34" charset="0"/>
              </a:rPr>
              <a:t>and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learn a model </a:t>
            </a:r>
            <a:r>
              <a:rPr lang="en-GB" dirty="0">
                <a:latin typeface="Abadi Extra Light" panose="020B0204020104020204" pitchFamily="34" charset="0"/>
              </a:rPr>
              <a:t>of the data</a:t>
            </a: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learned model can be used 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Detect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patterns/structures/themes/trends </a:t>
            </a:r>
            <a:r>
              <a:rPr lang="en-GB" dirty="0">
                <a:latin typeface="Abadi Extra Light" panose="020B0204020104020204" pitchFamily="34" charset="0"/>
              </a:rPr>
              <a:t>etc. in the data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Make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predictions</a:t>
            </a:r>
            <a:r>
              <a:rPr lang="en-GB" dirty="0">
                <a:latin typeface="Abadi Extra Light" panose="020B0204020104020204" pitchFamily="34" charset="0"/>
              </a:rPr>
              <a:t> about future data and make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decisions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Modern ML algorithms are heavily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“data-driven”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No need to pre-define all the rules by humans (infeasible/impossible anyway)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rules are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not “static”</a:t>
            </a:r>
            <a:r>
              <a:rPr lang="en-GB" dirty="0">
                <a:latin typeface="Abadi Extra Light" panose="020B0204020104020204" pitchFamily="34" charset="0"/>
              </a:rPr>
              <a:t>; can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adapt</a:t>
            </a:r>
            <a:r>
              <a:rPr lang="en-GB" dirty="0">
                <a:latin typeface="Abadi Extra Light" panose="020B0204020104020204" pitchFamily="34" charset="0"/>
              </a:rPr>
              <a:t> as the ML algo ingests more and more data</a:t>
            </a:r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45549D-4A41-EF19-66C5-966E71CDF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589" y="2983515"/>
            <a:ext cx="2138209" cy="206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C27CF1-58B6-522A-6CE5-1525F1890293}"/>
              </a:ext>
            </a:extLst>
          </p:cNvPr>
          <p:cNvSpPr/>
          <p:nvPr/>
        </p:nvSpPr>
        <p:spPr>
          <a:xfrm>
            <a:off x="9409995" y="2113755"/>
            <a:ext cx="2516760" cy="687866"/>
          </a:xfrm>
          <a:prstGeom prst="wedgeRectCallout">
            <a:avLst>
              <a:gd name="adj1" fmla="val -35273"/>
              <a:gd name="adj2" fmla="val 8172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Next word prediction (key task in large-language models like ChatGPT)</a:t>
            </a:r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CB28D41-0A48-BF67-1457-61BABAAD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47306"/>
            <a:ext cx="3077486" cy="173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645BCC8-9665-DBFD-BB07-DAE7F041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4" y="3340754"/>
            <a:ext cx="2608770" cy="13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FCF9125-41D1-B1FC-37E1-64CD2469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013" y="2983515"/>
            <a:ext cx="2706676" cy="218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08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241"/>
    </mc:Choice>
    <mc:Fallback xmlns="">
      <p:transition spd="slow" advTm="27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sz="4800" b="1" dirty="0"/>
              <a:t>Where Should We Use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When the learning problem is very complex, e.g., 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0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Enumerating all rules is infeasible or too time-consuming</a:t>
            </a: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Rules might evolve with time</a:t>
            </a:r>
            <a:endParaRPr lang="en-IN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In such cases, hard-coding the rules in a computer program may not work</a:t>
            </a:r>
          </a:p>
          <a:p>
            <a:pPr marL="0" indent="0">
              <a:buNone/>
            </a:pPr>
            <a:endParaRPr lang="en-GB" sz="10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Difficult to define and code all possible rules</a:t>
            </a:r>
          </a:p>
          <a:p>
            <a:pPr marL="457200" lvl="1" indent="0">
              <a:buNone/>
            </a:pPr>
            <a:endParaRPr lang="en-GB" sz="10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Difficult to update the program if rules evolve</a:t>
            </a:r>
          </a:p>
          <a:p>
            <a:pPr marL="457200" lvl="1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ML replaces the idea of </a:t>
            </a:r>
            <a:r>
              <a:rPr lang="en-GB" dirty="0">
                <a:solidFill>
                  <a:srgbClr val="FF0000"/>
                </a:solidFill>
                <a:latin typeface="Abadi Extra Light" panose="020B0204020104020204" pitchFamily="34" charset="0"/>
              </a:rPr>
              <a:t>humans writing code</a:t>
            </a:r>
            <a:r>
              <a:rPr lang="en-GB" dirty="0">
                <a:latin typeface="Abadi Extra Light" panose="020B0204020104020204" pitchFamily="34" charset="0"/>
              </a:rPr>
              <a:t> by </a:t>
            </a:r>
            <a:r>
              <a:rPr lang="en-GB" dirty="0">
                <a:solidFill>
                  <a:srgbClr val="060AB2"/>
                </a:solidFill>
                <a:latin typeface="Abadi Extra Light" panose="020B0204020104020204" pitchFamily="34" charset="0"/>
              </a:rPr>
              <a:t>humans supplying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ML algorithm automatically learns the model (the rules) from the supplied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model can evolve with more and more data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9500" y="136939"/>
            <a:ext cx="68725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2D61CD-1F48-A1A0-D808-A303599C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402557"/>
            <a:ext cx="2975843" cy="180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BA71E4EB-00F6-DFBD-4236-DC238994478F}"/>
              </a:ext>
            </a:extLst>
          </p:cNvPr>
          <p:cNvSpPr/>
          <p:nvPr/>
        </p:nvSpPr>
        <p:spPr>
          <a:xfrm>
            <a:off x="7965435" y="186043"/>
            <a:ext cx="3194958" cy="961104"/>
          </a:xfrm>
          <a:prstGeom prst="wedgeRectCallout">
            <a:avLst>
              <a:gd name="adj1" fmla="val -1205"/>
              <a:gd name="adj2" fmla="val 7386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Handwritten digit recognition: Not too complex but still reasonably complex that an ML approach is desirable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89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241"/>
    </mc:Choice>
    <mc:Fallback xmlns="">
      <p:transition spd="slow" advTm="27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16.5|11.4|13.9|3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6.6|17.9|11.2|9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3|4.8|9.2|36.7|16.1|7.8|15.4|22.1|6.4|27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7.6|3.5|16.7|12|24.3|11.4|26.9|7.4|5.4|2|4.6|27|13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9.9|6.2|9.2|10.7|15.6|16.5|16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7.9|5.5|6.9|9.6|4.5|4.8|1.2|2.4|1|2.7|4|0.1|1.8|3.6|18.7|6.3|5.3|3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7.3|8.5|7.4|19.2|9.6|15.1|18.6|15|17.3|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6|13.6|9.4|35|12.4|17.3|18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1.1|10.5|9.4|7.3|9.7|26.8|15.7|11.2|10.6|17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8.1|29.9|23.5|4.1|8.8|45.9|37.9|33.1|1|50.7|12.6|3|43.6|10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8.1|29.9|23.5|4.1|8.8|45.9|37.9|33.1|1|50.7|12.6|3|43.6|10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|16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1.2|12.8|9.3|9.2|38.7|16.9|32|73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4.9|12.5|4.2|18|6.6|9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8|15.7|19.6|21.3|41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1.1|16.8|7.2|9|18.5|10.2|4.4|3.6|9|2.8|1.6|9.3|17.5|0.1|3.7|5.6|8.5|3.7|1.2|5.7|6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2.4|8.4|11.7|19.3|13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.2|15.5|5.6|25.8|37.3|14.8|6.2|5.5|14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.6|24|9|1.1|13.6|0.6|40.1|6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59|1.5|12.4|14.8|44.4|10|9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4.8|5.5|5.3|7.9|99.7|14.4|59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4.8|5.5|5.3|7.9|99.7|14.4|59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8.3|17.1|8.2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4466</TotalTime>
  <Words>3371</Words>
  <Application>Microsoft Office PowerPoint</Application>
  <PresentationFormat>Widescreen</PresentationFormat>
  <Paragraphs>543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Abadi Extra Light</vt:lpstr>
      <vt:lpstr>Arial</vt:lpstr>
      <vt:lpstr>Calibri</vt:lpstr>
      <vt:lpstr>Calibri Light</vt:lpstr>
      <vt:lpstr>Cambria Math</vt:lpstr>
      <vt:lpstr>Garamond</vt:lpstr>
      <vt:lpstr>Wingdings</vt:lpstr>
      <vt:lpstr>Office Theme</vt:lpstr>
      <vt:lpstr>Course Logistics and Introduction</vt:lpstr>
      <vt:lpstr>Course Logistics</vt:lpstr>
      <vt:lpstr>Workload and Grading Policy</vt:lpstr>
      <vt:lpstr>Textbook and References</vt:lpstr>
      <vt:lpstr>Course Goals</vt:lpstr>
      <vt:lpstr>Expectations from you</vt:lpstr>
      <vt:lpstr>What Is Machine Learning?</vt:lpstr>
      <vt:lpstr>Machine Learning (ML)</vt:lpstr>
      <vt:lpstr>Where Should We Use ML?</vt:lpstr>
      <vt:lpstr>ML: Some Success Stories</vt:lpstr>
      <vt:lpstr>Key Enablers for Modern ML</vt:lpstr>
      <vt:lpstr>ML: A Simple Illustration</vt:lpstr>
      <vt:lpstr>ML: A Simple Illustration</vt:lpstr>
      <vt:lpstr>ML: The Exam Analogy</vt:lpstr>
      <vt:lpstr>A Loose Taxonomy of ML</vt:lpstr>
      <vt:lpstr>A Typical Supervised Learning Workflow</vt:lpstr>
      <vt:lpstr>A Typical Unsupervised Learning Workflow</vt:lpstr>
      <vt:lpstr>Notation and Convention</vt:lpstr>
      <vt:lpstr>Notation and Convention</vt:lpstr>
      <vt:lpstr>Notation and Convention</vt:lpstr>
      <vt:lpstr>Some Basic Operations on Vectors</vt:lpstr>
      <vt:lpstr>Computing Distances</vt:lpstr>
      <vt:lpstr>Computing Similarities</vt:lpstr>
      <vt:lpstr>Our First Supervised Learner</vt:lpstr>
      <vt:lpstr>Prelude: A Very Primitive Classifier</vt:lpstr>
      <vt:lpstr>Improving Our Primitive Classifier</vt:lpstr>
      <vt:lpstr>Learning with Prototypes (LwP)</vt:lpstr>
      <vt:lpstr>Learning with Prototypes (LwP): An Illustration</vt:lpstr>
      <vt:lpstr>LwP: The Prediction Rule, Mathematically</vt:lpstr>
      <vt:lpstr>LwP: The Prediction Rule, Mathematically</vt:lpstr>
      <vt:lpstr>LwP: Some Failure Cases</vt:lpstr>
      <vt:lpstr>LwP: Some Key Aspects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Logistics</dc:title>
  <dc:creator>Piyush Rai</dc:creator>
  <cp:lastModifiedBy>Piyush Rai</cp:lastModifiedBy>
  <cp:revision>182</cp:revision>
  <dcterms:created xsi:type="dcterms:W3CDTF">2020-07-07T20:42:16Z</dcterms:created>
  <dcterms:modified xsi:type="dcterms:W3CDTF">2024-08-01T12:08:44Z</dcterms:modified>
</cp:coreProperties>
</file>